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56" r:id="rId6"/>
    <p:sldId id="333" r:id="rId7"/>
    <p:sldId id="312" r:id="rId8"/>
    <p:sldId id="313" r:id="rId9"/>
    <p:sldId id="315" r:id="rId10"/>
    <p:sldId id="271" r:id="rId11"/>
    <p:sldId id="314" r:id="rId12"/>
    <p:sldId id="334" r:id="rId13"/>
    <p:sldId id="339" r:id="rId14"/>
    <p:sldId id="340" r:id="rId15"/>
    <p:sldId id="341" r:id="rId16"/>
    <p:sldId id="342" r:id="rId17"/>
    <p:sldId id="308" r:id="rId18"/>
    <p:sldId id="319" r:id="rId19"/>
    <p:sldId id="321" r:id="rId20"/>
    <p:sldId id="267" r:id="rId21"/>
    <p:sldId id="335" r:id="rId22"/>
    <p:sldId id="343" r:id="rId23"/>
    <p:sldId id="344" r:id="rId24"/>
    <p:sldId id="356" r:id="rId25"/>
    <p:sldId id="357" r:id="rId26"/>
    <p:sldId id="358" r:id="rId27"/>
    <p:sldId id="261" r:id="rId28"/>
    <p:sldId id="260" r:id="rId29"/>
    <p:sldId id="325" r:id="rId30"/>
    <p:sldId id="324" r:id="rId31"/>
    <p:sldId id="287" r:id="rId32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2" d="100"/>
          <a:sy n="102" d="100"/>
        </p:scale>
        <p:origin x="898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23.02.2026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23.02.2026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93B1A-C82D-994E-B408-6CCFE3DECAF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88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AB94B-0CD5-D9B9-BE60-1BC39619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BFD1CA4-2F27-5AC0-A0CA-D24418E8F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D12A690-BD7E-D607-811B-B7073799D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8B46C9-049D-7919-A54D-9F923A37F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93B1A-C82D-994E-B408-6CCFE3DECAF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4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423865"/>
            <a:ext cx="850392" cy="471963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2"/>
            <a:ext cx="423863" cy="51434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62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 standard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>
          <a:xfrm>
            <a:off x="8568000" y="183600"/>
            <a:ext cx="277200" cy="153888"/>
          </a:xfrm>
          <a:prstGeom prst="rect">
            <a:avLst/>
          </a:prstGeom>
        </p:spPr>
        <p:txBody>
          <a:bodyPr lIns="0" tIns="0" rIns="0" bIns="0"/>
          <a:lstStyle/>
          <a:p>
            <a:pPr algn="r" defTabSz="642915" fontAlgn="base">
              <a:spcBef>
                <a:spcPct val="0"/>
              </a:spcBef>
              <a:spcAft>
                <a:spcPct val="0"/>
              </a:spcAft>
            </a:pPr>
            <a:fld id="{B3255C16-D29B-461C-B523-E699B47F797C}" type="slidenum">
              <a:rPr lang="pl-PL" smtClean="0"/>
              <a:pPr algn="r" defTabSz="6429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9B02E5EB-3DD3-47E5-B597-D487252DD6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7992000" cy="3543998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11">
            <a:extLst>
              <a:ext uri="{FF2B5EF4-FFF2-40B4-BE49-F238E27FC236}">
                <a16:creationId xmlns:a16="http://schemas.microsoft.com/office/drawing/2014/main" id="{5D6B9ADF-BC5B-440B-8FA5-7AAB3548F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6826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3A0-A329-4579-AA2F-4D15BEE973EE}" type="datetimeFigureOut">
              <a:rPr lang="pl-PL" smtClean="0"/>
              <a:t>23.02.2026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224-F19D-4465-B856-E3BA00325C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2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C4517-B0C0-E2FB-B39F-0F06CB76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368417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Źródła wzrostu gospodarczego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BAE55-3EBB-583C-20BC-2AC24E089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Płytkie</a:t>
            </a:r>
          </a:p>
          <a:p>
            <a:pPr lvl="1"/>
            <a:r>
              <a:rPr lang="pl-PL" dirty="0"/>
              <a:t>Akumulacja kapitału fizycznego</a:t>
            </a:r>
          </a:p>
          <a:p>
            <a:pPr lvl="1"/>
            <a:r>
              <a:rPr lang="pl-PL" dirty="0"/>
              <a:t>Kapitał ludzki: edukacja</a:t>
            </a:r>
          </a:p>
          <a:p>
            <a:pPr lvl="1"/>
            <a:r>
              <a:rPr lang="pl-PL" dirty="0"/>
              <a:t>Realna konwergencja </a:t>
            </a:r>
          </a:p>
          <a:p>
            <a:pPr lvl="1"/>
            <a:endParaRPr lang="pl-PL" dirty="0"/>
          </a:p>
          <a:p>
            <a:r>
              <a:rPr lang="pl-PL" b="1" dirty="0"/>
              <a:t>Głębokie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Postęp technologiczny: </a:t>
            </a:r>
            <a:r>
              <a:rPr lang="pl-PL" dirty="0"/>
              <a:t>B+R, dyfuzja technologii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Rewolucje technologiczne: </a:t>
            </a:r>
            <a:r>
              <a:rPr lang="pl-PL" dirty="0"/>
              <a:t>dostęp do energii i informacji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b="1" dirty="0"/>
              <a:t>Dodatkowo</a:t>
            </a:r>
          </a:p>
          <a:p>
            <a:pPr lvl="1"/>
            <a:r>
              <a:rPr lang="pl-PL" dirty="0"/>
              <a:t>Wzrost skali gospodarki: </a:t>
            </a:r>
            <a:r>
              <a:rPr lang="pl-PL" i="1" dirty="0"/>
              <a:t>efektywna</a:t>
            </a:r>
            <a:r>
              <a:rPr lang="pl-PL" dirty="0"/>
              <a:t> populacja </a:t>
            </a:r>
          </a:p>
          <a:p>
            <a:pPr lvl="1"/>
            <a:r>
              <a:rPr lang="pl-PL" dirty="0"/>
              <a:t>Instytucje: rządy prawa, stabilność polityczna</a:t>
            </a:r>
          </a:p>
          <a:p>
            <a:pPr lvl="1"/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F0FDB026-B428-D2D4-605D-B5B5D200B7A4}"/>
                  </a:ext>
                </a:extLst>
              </p:cNvPr>
              <p:cNvSpPr txBox="1"/>
              <p:nvPr/>
            </p:nvSpPr>
            <p:spPr>
              <a:xfrm>
                <a:off x="5237886" y="1580585"/>
                <a:ext cx="1371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F0FDB026-B428-D2D4-605D-B5B5D200B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86" y="1580585"/>
                <a:ext cx="1371337" cy="276999"/>
              </a:xfrm>
              <a:prstGeom prst="rect">
                <a:avLst/>
              </a:prstGeom>
              <a:blipFill>
                <a:blip r:embed="rId2"/>
                <a:stretch>
                  <a:fillRect l="-3556" t="-2174" r="-5778" b="-326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75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E3D2FA-AC8F-0065-F771-5996974B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12" y="365269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Przychody względem skali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AA4404-2121-3D2D-B6A1-1E39CF53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1" y="1040603"/>
            <a:ext cx="6392279" cy="3394472"/>
          </a:xfrm>
        </p:spPr>
        <p:txBody>
          <a:bodyPr/>
          <a:lstStyle/>
          <a:p>
            <a:r>
              <a:rPr lang="pl-PL" b="1" dirty="0"/>
              <a:t>Robert </a:t>
            </a:r>
            <a:r>
              <a:rPr lang="pl-PL" b="1" dirty="0" err="1"/>
              <a:t>Solow</a:t>
            </a:r>
            <a:r>
              <a:rPr lang="pl-PL" dirty="0"/>
              <a:t> (1956): akumulacja kapitału nie może być źródłem wzrostu w długim okresie ze względu na malejące przychody względem skali</a:t>
            </a:r>
          </a:p>
          <a:p>
            <a:pPr lvl="1"/>
            <a:r>
              <a:rPr lang="pl-PL" dirty="0"/>
              <a:t>Podobnie z kapitałem ludzkim</a:t>
            </a:r>
          </a:p>
          <a:p>
            <a:endParaRPr lang="pl-PL" dirty="0"/>
          </a:p>
          <a:p>
            <a:r>
              <a:rPr lang="pl-PL" b="1" dirty="0"/>
              <a:t>Paul Romer</a:t>
            </a:r>
            <a:r>
              <a:rPr lang="pl-PL" dirty="0"/>
              <a:t> (1990): technologie, idee, projekty są </a:t>
            </a:r>
            <a:br>
              <a:rPr lang="pl-PL" dirty="0"/>
            </a:br>
            <a:r>
              <a:rPr lang="pl-PL" i="1" dirty="0"/>
              <a:t>nierywalizacyjne</a:t>
            </a:r>
            <a:r>
              <a:rPr lang="pl-PL" dirty="0"/>
              <a:t>, dzięki czemu są źródłem rosnących </a:t>
            </a:r>
            <a:br>
              <a:rPr lang="pl-PL" dirty="0"/>
            </a:br>
            <a:r>
              <a:rPr lang="pl-PL" dirty="0"/>
              <a:t>przychodów względem skali</a:t>
            </a:r>
          </a:p>
          <a:p>
            <a:pPr lvl="1"/>
            <a:r>
              <a:rPr lang="pl-PL" dirty="0"/>
              <a:t>Kluczowym źródłem wzrostu jest postęp technologiczny</a:t>
            </a:r>
          </a:p>
          <a:p>
            <a:pPr lvl="1"/>
            <a:r>
              <a:rPr lang="pl-PL" dirty="0"/>
              <a:t>Pytanie: skąd się bierze postęp technologiczny?</a:t>
            </a:r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BAB6F4B4-46D5-7166-A862-1192D3E7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67" y="843344"/>
            <a:ext cx="17145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ja">
            <a:extLst>
              <a:ext uri="{FF2B5EF4-FFF2-40B4-BE49-F238E27FC236}">
                <a16:creationId xmlns:a16="http://schemas.microsoft.com/office/drawing/2014/main" id="{CE86C777-3D30-E7FC-0A15-9C0F6A20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79" y="2516297"/>
            <a:ext cx="1285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8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F7069B-8647-7454-7091-30709CA3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393875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Postęp technologiczny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EBEF72-5F45-1BAE-2F59-D99E884A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technologia w </a:t>
            </a:r>
            <a:r>
              <a:rPr lang="pl-PL" dirty="0">
                <a:solidFill>
                  <a:srgbClr val="FF0000"/>
                </a:solidFill>
              </a:rPr>
              <a:t>sektorze badawczo-rozwojowym</a:t>
            </a:r>
            <a:r>
              <a:rPr lang="pl-PL" dirty="0"/>
              <a:t>? </a:t>
            </a:r>
            <a:br>
              <a:rPr lang="pl-PL" dirty="0"/>
            </a:br>
            <a:r>
              <a:rPr lang="pl-PL" dirty="0"/>
              <a:t>(Romer 1990, Jones 1995, Young 1998)</a:t>
            </a:r>
          </a:p>
          <a:p>
            <a:pPr lvl="1"/>
            <a:r>
              <a:rPr lang="pl-PL" dirty="0"/>
              <a:t>Wydatki na B+R</a:t>
            </a:r>
          </a:p>
          <a:p>
            <a:pPr lvl="1"/>
            <a:r>
              <a:rPr lang="pl-PL" dirty="0"/>
              <a:t>Pracownicy B+R</a:t>
            </a:r>
          </a:p>
          <a:p>
            <a:pPr lvl="1"/>
            <a:r>
              <a:rPr lang="pl-PL" dirty="0"/>
              <a:t>Kapitał B+R</a:t>
            </a:r>
          </a:p>
          <a:p>
            <a:r>
              <a:rPr lang="pl-PL" dirty="0"/>
              <a:t>Efekty zewnętrzne w działalności B+R</a:t>
            </a:r>
          </a:p>
          <a:p>
            <a:pPr lvl="1"/>
            <a:r>
              <a:rPr lang="pl-PL" dirty="0"/>
              <a:t>Efekty skali w B+R (Jones, 1999)</a:t>
            </a:r>
          </a:p>
          <a:p>
            <a:pPr lvl="1"/>
            <a:r>
              <a:rPr lang="pl-PL" dirty="0"/>
              <a:t>Czy pomysły stają się coraz trudniejsze do wynalezienia?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Bloom</a:t>
            </a:r>
            <a:r>
              <a:rPr lang="pl-PL" dirty="0"/>
              <a:t> et al., 2020)</a:t>
            </a:r>
          </a:p>
          <a:p>
            <a:r>
              <a:rPr lang="pl-PL" dirty="0"/>
              <a:t>Jak postęp technologiczny przekłada się na wzrost gospodarczy?</a:t>
            </a:r>
          </a:p>
          <a:p>
            <a:pPr lvl="1"/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769CD74-DE9B-B972-6DF5-D1263CFA9598}"/>
                  </a:ext>
                </a:extLst>
              </p:cNvPr>
              <p:cNvSpPr txBox="1"/>
              <p:nvPr/>
            </p:nvSpPr>
            <p:spPr>
              <a:xfrm>
                <a:off x="3831771" y="4099749"/>
                <a:ext cx="1371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769CD74-DE9B-B972-6DF5-D1263CFA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71" y="4099749"/>
                <a:ext cx="1371337" cy="276999"/>
              </a:xfrm>
              <a:prstGeom prst="rect">
                <a:avLst/>
              </a:prstGeom>
              <a:blipFill>
                <a:blip r:embed="rId2"/>
                <a:stretch>
                  <a:fillRect l="-4000" t="-4444" r="-5778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69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B5875-9E6F-1FC4-FCB5-F40F553E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82" y="387895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Automatyzacja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7ADF1-B822-1E14-25E4-007BD31D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82" y="1322469"/>
            <a:ext cx="7115018" cy="3249861"/>
          </a:xfrm>
        </p:spPr>
        <p:txBody>
          <a:bodyPr/>
          <a:lstStyle/>
          <a:p>
            <a:r>
              <a:rPr lang="pl-PL" b="1" dirty="0"/>
              <a:t>Postęp technologiczny </a:t>
            </a:r>
            <a:r>
              <a:rPr lang="pl-PL" dirty="0"/>
              <a:t>zwiększa produktywność pracy</a:t>
            </a:r>
          </a:p>
          <a:p>
            <a:pPr lvl="1"/>
            <a:r>
              <a:rPr lang="pl-PL" dirty="0"/>
              <a:t>Wspomaga pracę człowieka</a:t>
            </a:r>
          </a:p>
          <a:p>
            <a:pPr lvl="1"/>
            <a:r>
              <a:rPr lang="pl-PL" dirty="0"/>
              <a:t>Praca człowieka pozostaje niezbędna</a:t>
            </a:r>
          </a:p>
          <a:p>
            <a:r>
              <a:rPr lang="pl-PL" b="1" dirty="0"/>
              <a:t>Automatyzacja</a:t>
            </a:r>
            <a:r>
              <a:rPr lang="pl-PL" dirty="0"/>
              <a:t>, w tym m.in. poprzez </a:t>
            </a:r>
            <a:r>
              <a:rPr lang="pl-PL" dirty="0">
                <a:solidFill>
                  <a:srgbClr val="FF0000"/>
                </a:solidFill>
              </a:rPr>
              <a:t>AI</a:t>
            </a:r>
            <a:endParaRPr lang="pl-PL" b="1" dirty="0">
              <a:solidFill>
                <a:srgbClr val="FF0000"/>
              </a:solidFill>
            </a:endParaRPr>
          </a:p>
          <a:p>
            <a:pPr lvl="1"/>
            <a:r>
              <a:rPr lang="pl-PL" dirty="0"/>
              <a:t>Zastępuje pracę człowieka</a:t>
            </a:r>
          </a:p>
          <a:p>
            <a:pPr lvl="1"/>
            <a:r>
              <a:rPr lang="pl-PL" dirty="0"/>
              <a:t>Może wspomóc pracę innego człowieka…</a:t>
            </a:r>
          </a:p>
          <a:p>
            <a:pPr lvl="1"/>
            <a:r>
              <a:rPr lang="pl-PL" dirty="0"/>
              <a:t>…ale praca człowieka może też stać się zupełnie zbędna</a:t>
            </a:r>
          </a:p>
          <a:p>
            <a:r>
              <a:rPr lang="pl-PL" b="1" dirty="0"/>
              <a:t>„Wyścig między człowiekiem a maszyną”</a:t>
            </a:r>
            <a:r>
              <a:rPr lang="pl-PL" dirty="0"/>
              <a:t> (</a:t>
            </a:r>
            <a:r>
              <a:rPr lang="pl-PL" dirty="0" err="1"/>
              <a:t>Acemoglu</a:t>
            </a:r>
            <a:r>
              <a:rPr lang="pl-PL" dirty="0"/>
              <a:t> i </a:t>
            </a:r>
            <a:r>
              <a:rPr lang="pl-PL" dirty="0" err="1"/>
              <a:t>Restrepo</a:t>
            </a:r>
            <a:r>
              <a:rPr lang="pl-PL" dirty="0"/>
              <a:t>, 2018)</a:t>
            </a:r>
          </a:p>
          <a:p>
            <a:pPr lvl="1"/>
            <a:r>
              <a:rPr lang="pl-PL" dirty="0"/>
              <a:t>Automatyzacja sprzyja wzrostowi gospodarczemu</a:t>
            </a:r>
          </a:p>
          <a:p>
            <a:pPr lvl="1"/>
            <a:r>
              <a:rPr lang="pl-PL" dirty="0"/>
              <a:t>Ma nieoczywiste konsekwencje dla rynku pracy</a:t>
            </a:r>
          </a:p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3DE95790-11AC-5E3E-33DE-F088445ABFB3}"/>
                  </a:ext>
                </a:extLst>
              </p:cNvPr>
              <p:cNvSpPr txBox="1"/>
              <p:nvPr/>
            </p:nvSpPr>
            <p:spPr>
              <a:xfrm>
                <a:off x="6531428" y="1707098"/>
                <a:ext cx="1371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3DE95790-11AC-5E3E-33DE-F088445A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8" y="1707098"/>
                <a:ext cx="1371337" cy="276999"/>
              </a:xfrm>
              <a:prstGeom prst="rect">
                <a:avLst/>
              </a:prstGeom>
              <a:blipFill>
                <a:blip r:embed="rId2"/>
                <a:stretch>
                  <a:fillRect l="-3556" t="-2222" r="-5778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BA11F8D-06A1-EFDB-4FC7-3BFBBB1EC034}"/>
                  </a:ext>
                </a:extLst>
              </p:cNvPr>
              <p:cNvSpPr txBox="1"/>
              <p:nvPr/>
            </p:nvSpPr>
            <p:spPr>
              <a:xfrm>
                <a:off x="6531427" y="2670400"/>
                <a:ext cx="1828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l-PL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BA11F8D-06A1-EFDB-4FC7-3BFBBB1EC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7" y="2670400"/>
                <a:ext cx="1828193" cy="276999"/>
              </a:xfrm>
              <a:prstGeom prst="rect">
                <a:avLst/>
              </a:prstGeom>
              <a:blipFill>
                <a:blip r:embed="rId3"/>
                <a:stretch>
                  <a:fillRect l="-2333" t="-2222" r="-4333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30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1B157573-0EE7-0A4D-2551-3C66AEB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sz="1050" dirty="0"/>
              <a:t>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53F9BA7-BCEC-370B-302E-EDE9BE06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0"/>
            <a:ext cx="65468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9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99AC42-E618-4B26-BBFD-3FC311C3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" y="1277227"/>
            <a:ext cx="7118128" cy="316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>
            <a:extLst>
              <a:ext uri="{FF2B5EF4-FFF2-40B4-BE49-F238E27FC236}">
                <a16:creationId xmlns:a16="http://schemas.microsoft.com/office/drawing/2014/main" id="{5AD2A3A8-73DF-45D5-BD17-F879D0CA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855" y="4540731"/>
            <a:ext cx="35237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350" dirty="0">
                <a:latin typeface="+mj-lt"/>
              </a:rPr>
              <a:t>Źródło: </a:t>
            </a:r>
            <a:r>
              <a:rPr lang="pl-PL" altLang="pl-PL" sz="1350" dirty="0" err="1">
                <a:latin typeface="+mj-lt"/>
              </a:rPr>
              <a:t>Galor</a:t>
            </a:r>
            <a:r>
              <a:rPr lang="pl-PL" altLang="pl-PL" sz="1350" dirty="0">
                <a:latin typeface="+mj-lt"/>
              </a:rPr>
              <a:t> (2005). Dane dotyczą Anglii.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0806B4-EF26-4F61-9A29-F57E0D23D461}"/>
              </a:ext>
            </a:extLst>
          </p:cNvPr>
          <p:cNvSpPr txBox="1"/>
          <p:nvPr/>
        </p:nvSpPr>
        <p:spPr>
          <a:xfrm>
            <a:off x="2052692" y="899916"/>
            <a:ext cx="17533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latin typeface="+mj-lt"/>
              </a:rPr>
              <a:t>Krzywa </a:t>
            </a:r>
            <a:r>
              <a:rPr lang="pl-PL" sz="1350" dirty="0" err="1">
                <a:latin typeface="+mj-lt"/>
              </a:rPr>
              <a:t>Kuznetsa</a:t>
            </a:r>
            <a:endParaRPr lang="pl-PL" sz="1350" dirty="0">
              <a:latin typeface="+mj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BEFBE4-4481-45BA-A48C-A80286199661}"/>
              </a:ext>
            </a:extLst>
          </p:cNvPr>
          <p:cNvSpPr txBox="1"/>
          <p:nvPr/>
        </p:nvSpPr>
        <p:spPr>
          <a:xfrm>
            <a:off x="5471714" y="899916"/>
            <a:ext cx="2383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latin typeface="+mj-lt"/>
              </a:rPr>
              <a:t>Rola kapitału ludzkiego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7886B751-1C2A-7AFA-7AC9-BE23D28F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00" y="261727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Początki rewolucji przemysłowej</a:t>
            </a:r>
          </a:p>
        </p:txBody>
      </p:sp>
    </p:spTree>
    <p:extLst>
      <p:ext uri="{BB962C8B-B14F-4D97-AF65-F5344CB8AC3E}">
        <p14:creationId xmlns:p14="http://schemas.microsoft.com/office/powerpoint/2010/main" val="181184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CCCD5CA-C8A3-4C7E-A7BE-A2B611B4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00" y="818580"/>
            <a:ext cx="5879001" cy="3912845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6CD06E1-4192-BFBE-1FC5-FDF9C5CA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284713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Początki rewolucji cyfrowej</a:t>
            </a:r>
          </a:p>
        </p:txBody>
      </p:sp>
    </p:spTree>
    <p:extLst>
      <p:ext uri="{BB962C8B-B14F-4D97-AF65-F5344CB8AC3E}">
        <p14:creationId xmlns:p14="http://schemas.microsoft.com/office/powerpoint/2010/main" val="142157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ECA4-C4E0-5252-199E-941C7E15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>
            <a:extLst>
              <a:ext uri="{FF2B5EF4-FFF2-40B4-BE49-F238E27FC236}">
                <a16:creationId xmlns:a16="http://schemas.microsoft.com/office/drawing/2014/main" id="{102A229A-66B2-4893-8221-C8873C73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847" y="258005"/>
            <a:ext cx="5750936" cy="675334"/>
          </a:xfrm>
        </p:spPr>
        <p:txBody>
          <a:bodyPr>
            <a:normAutofit/>
          </a:bodyPr>
          <a:lstStyle/>
          <a:p>
            <a:r>
              <a:rPr lang="pl-PL" sz="2400" dirty="0"/>
              <a:t>Rozkład dochodów na świecie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86AB68-06FD-DEAF-451C-2BAC0410BDD1}"/>
              </a:ext>
            </a:extLst>
          </p:cNvPr>
          <p:cNvSpPr txBox="1"/>
          <p:nvPr/>
        </p:nvSpPr>
        <p:spPr>
          <a:xfrm>
            <a:off x="7660240" y="76565"/>
            <a:ext cx="1233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accent5"/>
                </a:solidFill>
              </a:rPr>
              <a:t>Źródło:</a:t>
            </a:r>
            <a:endParaRPr lang="en-US" sz="1050" dirty="0">
              <a:solidFill>
                <a:schemeClr val="accent5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C9BEB51-A1FB-F475-CDE4-EC062644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36" y="317459"/>
            <a:ext cx="1019317" cy="7049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3C62A8B-7FB7-2DB2-77B3-F2A16F76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29" y="1620713"/>
            <a:ext cx="6965795" cy="274534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382B1C-6259-CB3A-0A66-BF23EF233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29" y="1189464"/>
            <a:ext cx="6853397" cy="33038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D588C2-3205-C4EF-413A-D3C261915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29" y="795454"/>
            <a:ext cx="6848055" cy="416937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4EEAAA6-E3FB-AF56-BA40-516B1425F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60" y="827736"/>
            <a:ext cx="4742992" cy="7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4D32B-733C-D40D-43DB-4CECFDF29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8D55B-BF44-1CED-A5DB-1C300997E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Sztuczna inteligencja a wzrost</a:t>
            </a:r>
          </a:p>
        </p:txBody>
      </p:sp>
    </p:spTree>
    <p:extLst>
      <p:ext uri="{BB962C8B-B14F-4D97-AF65-F5344CB8AC3E}">
        <p14:creationId xmlns:p14="http://schemas.microsoft.com/office/powerpoint/2010/main" val="154927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E6DB089-B850-EB70-CE66-63CAB153912A}"/>
              </a:ext>
            </a:extLst>
          </p:cNvPr>
          <p:cNvSpPr txBox="1"/>
          <p:nvPr/>
        </p:nvSpPr>
        <p:spPr>
          <a:xfrm>
            <a:off x="3722522" y="4523964"/>
            <a:ext cx="24414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ea typeface="Times New Roman" panose="02020603050405020304" pitchFamily="18" charset="0"/>
              </a:rPr>
              <a:t>Source</a:t>
            </a:r>
            <a:r>
              <a:rPr lang="en-US" sz="1350" dirty="0">
                <a:ea typeface="Times New Roman" panose="02020603050405020304" pitchFamily="18" charset="0"/>
              </a:rPr>
              <a:t>: </a:t>
            </a:r>
            <a:r>
              <a:rPr lang="pl-PL" sz="1350" dirty="0" err="1">
                <a:ea typeface="Times New Roman" panose="02020603050405020304" pitchFamily="18" charset="0"/>
              </a:rPr>
              <a:t>EpochAI</a:t>
            </a:r>
            <a:r>
              <a:rPr lang="en-US" sz="1350" dirty="0">
                <a:ea typeface="Times New Roman" panose="02020603050405020304" pitchFamily="18" charset="0"/>
              </a:rPr>
              <a:t> (202</a:t>
            </a:r>
            <a:r>
              <a:rPr lang="pl-PL" sz="1350" dirty="0">
                <a:ea typeface="Times New Roman" panose="02020603050405020304" pitchFamily="18" charset="0"/>
              </a:rPr>
              <a:t>6</a:t>
            </a:r>
            <a:r>
              <a:rPr lang="en-US" sz="1350" dirty="0">
                <a:ea typeface="Times New Roman" panose="02020603050405020304" pitchFamily="18" charset="0"/>
              </a:rPr>
              <a:t>) </a:t>
            </a:r>
            <a:endParaRPr lang="pl-PL" sz="1350" dirty="0"/>
          </a:p>
        </p:txBody>
      </p:sp>
      <p:pic>
        <p:nvPicPr>
          <p:cNvPr id="8" name="Symbol zastępczy zawartości 7" descr="Obraz zawierający tekst, diagram, zrzut ekranu, linia&#10;&#10;Zawartość wygenerowana przez AI może być niepoprawna.">
            <a:extLst>
              <a:ext uri="{FF2B5EF4-FFF2-40B4-BE49-F238E27FC236}">
                <a16:creationId xmlns:a16="http://schemas.microsoft.com/office/drawing/2014/main" id="{F85E4AD5-3BDA-EB64-DD71-3BD22BA77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19" y="427749"/>
            <a:ext cx="7282159" cy="4096215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A8B0AF3A-E3F9-B706-4499-6029B5419174}"/>
              </a:ext>
            </a:extLst>
          </p:cNvPr>
          <p:cNvSpPr txBox="1">
            <a:spLocks/>
          </p:cNvSpPr>
          <p:nvPr/>
        </p:nvSpPr>
        <p:spPr>
          <a:xfrm>
            <a:off x="878416" y="1369120"/>
            <a:ext cx="7387161" cy="7897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 Regular"/>
                <a:ea typeface="+mj-ea"/>
                <a:cs typeface="Open Sans Regular"/>
              </a:defRPr>
            </a:lvl1pPr>
          </a:lstStyle>
          <a:p>
            <a:pPr algn="ctr"/>
            <a:endParaRPr lang="pl-PL" sz="2400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A0C2A42-8FE0-8394-BF18-C4FBD824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16" y="127667"/>
            <a:ext cx="7773417" cy="675334"/>
          </a:xfrm>
        </p:spPr>
        <p:txBody>
          <a:bodyPr>
            <a:noAutofit/>
          </a:bodyPr>
          <a:lstStyle/>
          <a:p>
            <a:pPr algn="ctr"/>
            <a:r>
              <a:rPr lang="pl-PL" sz="2200" dirty="0"/>
              <a:t>GPT jest GPT i rozwija się szybciej </a:t>
            </a:r>
            <a:br>
              <a:rPr lang="pl-PL" sz="2200" dirty="0"/>
            </a:br>
            <a:r>
              <a:rPr lang="pl-PL" sz="2200" dirty="0"/>
              <a:t>od prawa Moore’a</a:t>
            </a:r>
            <a:br>
              <a:rPr lang="pl-PL" sz="2200" dirty="0"/>
            </a:b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1929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Wzrost i rozwój gospodarczy</a:t>
            </a:r>
          </a:p>
        </p:txBody>
      </p:sp>
      <p:sp>
        <p:nvSpPr>
          <p:cNvPr id="3" name="Podtytuł 2" descr="przykładowy podtytu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prof. dr hab. Jakub Growiec</a:t>
            </a:r>
          </a:p>
          <a:p>
            <a:r>
              <a:rPr lang="pl-PL" dirty="0"/>
              <a:t>Katedra Ekonomii Ilościowej, SGH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18 marca 2026, Warszawa</a:t>
            </a:r>
          </a:p>
        </p:txBody>
      </p:sp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, linia, diagram, zrzut ekranu&#10;&#10;Zawartość wygenerowana przez AI może być niepoprawna.">
            <a:extLst>
              <a:ext uri="{FF2B5EF4-FFF2-40B4-BE49-F238E27FC236}">
                <a16:creationId xmlns:a16="http://schemas.microsoft.com/office/drawing/2014/main" id="{B8305C83-DFF5-F847-978B-3C0FB10D56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2452" y="862270"/>
            <a:ext cx="6138797" cy="4333269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29CA82F-64CB-F086-42D4-401234EB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14" y="291251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200" dirty="0"/>
              <a:t>Kolejne przełomy kompetencyjne AI</a:t>
            </a:r>
          </a:p>
        </p:txBody>
      </p:sp>
    </p:spTree>
    <p:extLst>
      <p:ext uri="{BB962C8B-B14F-4D97-AF65-F5344CB8AC3E}">
        <p14:creationId xmlns:p14="http://schemas.microsoft.com/office/powerpoint/2010/main" val="264235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0937ABA-3A0F-E781-21D5-D26F331D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2" y="291251"/>
            <a:ext cx="7240859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AGI już tu jest</a:t>
            </a:r>
          </a:p>
        </p:txBody>
      </p:sp>
      <p:pic>
        <p:nvPicPr>
          <p:cNvPr id="8" name="Symbol zastępczy zawartości 7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7D39182E-592A-09AC-4F25-FFE62FC64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5903" y="1063229"/>
            <a:ext cx="5015119" cy="38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05078-480C-72A0-01DA-A8C20258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59" y="233485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Szybko wzrasta też samodzielność i sprawczość AI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435B88-D2AD-81C6-7A77-58F6F6D5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5" name="Obraz 4" descr="Obraz zawierający tekst, linia, diagram, zrzut ekranu&#10;&#10;Zawartość wygenerowana przez AI może być niepoprawna.">
            <a:extLst>
              <a:ext uri="{FF2B5EF4-FFF2-40B4-BE49-F238E27FC236}">
                <a16:creationId xmlns:a16="http://schemas.microsoft.com/office/drawing/2014/main" id="{8FFE35C6-4577-43A6-8B2F-6EB27AB3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595"/>
            <a:ext cx="9144000" cy="41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1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EACD-A721-4F43-3AE4-F3BF347F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6FA2D-C885-0CB0-1F35-AE974EAA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59" y="243397"/>
            <a:ext cx="8614741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Perspektywy wzrostu w przyszłości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98D77C-4222-A6B6-699C-B07B3280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56" y="946202"/>
            <a:ext cx="4645344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4424FB-55F7-9AE7-F47A-D5A267EF554E}"/>
              </a:ext>
            </a:extLst>
          </p:cNvPr>
          <p:cNvSpPr txBox="1"/>
          <p:nvPr/>
        </p:nvSpPr>
        <p:spPr>
          <a:xfrm>
            <a:off x="4774516" y="3950935"/>
            <a:ext cx="368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Roodman</a:t>
            </a:r>
            <a:r>
              <a:rPr lang="pl-PL" sz="1200" dirty="0"/>
              <a:t> (2020), </a:t>
            </a:r>
            <a:r>
              <a:rPr lang="en-US" sz="1200" i="1" dirty="0"/>
              <a:t>On the probability distribution of long-term changes in the growth rate of the global economy: An outside view</a:t>
            </a:r>
            <a:r>
              <a:rPr lang="pl-PL" sz="1200" i="1" dirty="0"/>
              <a:t>. </a:t>
            </a:r>
            <a:r>
              <a:rPr lang="pl-PL" sz="1200" dirty="0"/>
              <a:t>Open </a:t>
            </a:r>
            <a:r>
              <a:rPr lang="pl-PL" sz="1200" dirty="0" err="1"/>
              <a:t>Philanthropy</a:t>
            </a:r>
            <a:r>
              <a:rPr lang="pl-PL" sz="1200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E7DF9F-CB04-78B3-2DEA-3CAEAC7428FF}"/>
              </a:ext>
            </a:extLst>
          </p:cNvPr>
          <p:cNvSpPr txBox="1"/>
          <p:nvPr/>
        </p:nvSpPr>
        <p:spPr>
          <a:xfrm>
            <a:off x="603757" y="3950935"/>
            <a:ext cx="3765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 err="1"/>
              <a:t>Guillemette</a:t>
            </a:r>
            <a:r>
              <a:rPr lang="pl-PL" sz="1200" dirty="0"/>
              <a:t> (2025), </a:t>
            </a:r>
            <a:r>
              <a:rPr lang="en-US" sz="1200" i="1" dirty="0"/>
              <a:t>OECD global long-run</a:t>
            </a:r>
            <a:r>
              <a:rPr lang="pl-PL" sz="1200" i="1" dirty="0"/>
              <a:t> </a:t>
            </a:r>
            <a:r>
              <a:rPr lang="en-US" sz="1200" i="1" dirty="0"/>
              <a:t>economic scenarios</a:t>
            </a:r>
            <a:r>
              <a:rPr lang="pl-PL" sz="1200" i="1" dirty="0"/>
              <a:t>: </a:t>
            </a:r>
            <a:r>
              <a:rPr lang="en-US" sz="1200" i="1" dirty="0"/>
              <a:t>2025 update</a:t>
            </a:r>
            <a:r>
              <a:rPr lang="pl-PL" sz="1200" i="1" dirty="0"/>
              <a:t>. </a:t>
            </a:r>
            <a:r>
              <a:rPr lang="pl-PL" sz="1200" dirty="0"/>
              <a:t>OECD, Paris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4E5BD20-7BA3-3B0A-68D2-70C1DA04A0E2}"/>
              </a:ext>
            </a:extLst>
          </p:cNvPr>
          <p:cNvSpPr txBox="1"/>
          <p:nvPr/>
        </p:nvSpPr>
        <p:spPr>
          <a:xfrm>
            <a:off x="430104" y="852386"/>
            <a:ext cx="3781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Światowy PKB, prognoza OECD do 2100</a:t>
            </a:r>
          </a:p>
        </p:txBody>
      </p:sp>
      <p:sp>
        <p:nvSpPr>
          <p:cNvPr id="12" name="Wybuch: 8 punktów 11">
            <a:extLst>
              <a:ext uri="{FF2B5EF4-FFF2-40B4-BE49-F238E27FC236}">
                <a16:creationId xmlns:a16="http://schemas.microsoft.com/office/drawing/2014/main" id="{8204AE28-B6CE-B86F-8154-1A94653873E9}"/>
              </a:ext>
            </a:extLst>
          </p:cNvPr>
          <p:cNvSpPr/>
          <p:nvPr/>
        </p:nvSpPr>
        <p:spPr>
          <a:xfrm>
            <a:off x="7395390" y="1139922"/>
            <a:ext cx="86409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/>
              <a:t>2047</a:t>
            </a:r>
          </a:p>
        </p:txBody>
      </p:sp>
      <p:pic>
        <p:nvPicPr>
          <p:cNvPr id="3" name="Obraz 2" descr="Obraz zawierający tekst, zrzut ekranu, Czcionka, Wykres&#10;&#10;Zawartość wygenerowana przez AI może być niepoprawna.">
            <a:extLst>
              <a:ext uri="{FF2B5EF4-FFF2-40B4-BE49-F238E27FC236}">
                <a16:creationId xmlns:a16="http://schemas.microsoft.com/office/drawing/2014/main" id="{92E1C1E2-C30A-BAED-52C5-1427175E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5" y="1250778"/>
            <a:ext cx="3913161" cy="25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D57D615-0B43-4407-9190-2F45E90D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2" y="338263"/>
            <a:ext cx="7992000" cy="359100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Prognozy wzrostu są skrajnie zróżnicowane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22441D4-0D14-43E0-B204-75F6EED69B1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pl-PL" b="1" dirty="0"/>
              <a:t>Długotrwała stagnacja </a:t>
            </a:r>
            <a:r>
              <a:rPr lang="pl-PL" dirty="0"/>
              <a:t>(Gordon, 2016; </a:t>
            </a:r>
            <a:r>
              <a:rPr lang="pl-PL" dirty="0" err="1"/>
              <a:t>Bloom</a:t>
            </a:r>
            <a:r>
              <a:rPr lang="pl-PL" dirty="0"/>
              <a:t> et al., 2021;</a:t>
            </a:r>
            <a:r>
              <a:rPr lang="pl-PL" b="1" dirty="0"/>
              <a:t> </a:t>
            </a:r>
            <a:r>
              <a:rPr lang="pl-PL" dirty="0"/>
              <a:t>Jones, 2023)</a:t>
            </a:r>
          </a:p>
          <a:p>
            <a:pPr lvl="1"/>
            <a:r>
              <a:rPr lang="pl-PL" dirty="0"/>
              <a:t>Spowolnienie wzrostu TFP; ograniczone efekty automatyzacji</a:t>
            </a:r>
          </a:p>
          <a:p>
            <a:pPr lvl="1"/>
            <a:r>
              <a:rPr lang="pl-PL" dirty="0"/>
              <a:t>Spowolnienie wzrostu światowej populacji</a:t>
            </a:r>
            <a:r>
              <a:rPr lang="pl-PL" b="1" dirty="0"/>
              <a:t>	</a:t>
            </a:r>
          </a:p>
          <a:p>
            <a:r>
              <a:rPr lang="pl-PL" b="1" dirty="0"/>
              <a:t>Przyspieszenie wzrostu </a:t>
            </a:r>
            <a:r>
              <a:rPr lang="pl-PL" dirty="0"/>
              <a:t>(</a:t>
            </a:r>
            <a:r>
              <a:rPr lang="pl-PL" dirty="0" err="1"/>
              <a:t>Brynjolfsson</a:t>
            </a:r>
            <a:r>
              <a:rPr lang="pl-PL" dirty="0"/>
              <a:t> et al., 2019)</a:t>
            </a:r>
            <a:endParaRPr lang="pl-PL" b="1" dirty="0"/>
          </a:p>
          <a:p>
            <a:pPr lvl="1"/>
            <a:r>
              <a:rPr lang="pl-PL" dirty="0"/>
              <a:t>Krzywa J dla produktywności po rewolucji cyfrowej</a:t>
            </a:r>
          </a:p>
          <a:p>
            <a:pPr lvl="1"/>
            <a:r>
              <a:rPr lang="pl-PL" i="1" dirty="0"/>
              <a:t>Race </a:t>
            </a:r>
            <a:r>
              <a:rPr lang="pl-PL" i="1" dirty="0" err="1"/>
              <a:t>against</a:t>
            </a:r>
            <a:r>
              <a:rPr lang="pl-PL" i="1" dirty="0"/>
              <a:t> the </a:t>
            </a:r>
            <a:r>
              <a:rPr lang="pl-PL" i="1" dirty="0" err="1"/>
              <a:t>machine</a:t>
            </a:r>
            <a:r>
              <a:rPr lang="pl-PL" dirty="0"/>
              <a:t> – innowacja i automatyzacja (</a:t>
            </a:r>
            <a:r>
              <a:rPr lang="pl-PL" dirty="0" err="1"/>
              <a:t>Acemoglu</a:t>
            </a:r>
            <a:r>
              <a:rPr lang="pl-PL" dirty="0"/>
              <a:t> i </a:t>
            </a:r>
            <a:r>
              <a:rPr lang="pl-PL" dirty="0" err="1"/>
              <a:t>Restrepo</a:t>
            </a:r>
            <a:r>
              <a:rPr lang="pl-PL" dirty="0"/>
              <a:t>, 2018)</a:t>
            </a:r>
          </a:p>
          <a:p>
            <a:pPr lvl="1"/>
            <a:r>
              <a:rPr lang="pl-PL" dirty="0"/>
              <a:t>Częściowa vs. pełna automatyzacja; automatyzacja B+R</a:t>
            </a:r>
          </a:p>
          <a:p>
            <a:r>
              <a:rPr lang="pl-PL" b="1" dirty="0"/>
              <a:t>Technologiczna osobliwość </a:t>
            </a:r>
            <a:r>
              <a:rPr lang="pl-PL" dirty="0"/>
              <a:t>(Kurzweil, 2005)</a:t>
            </a:r>
          </a:p>
          <a:p>
            <a:pPr lvl="1"/>
            <a:r>
              <a:rPr lang="pl-PL" dirty="0"/>
              <a:t>TAI / ASI (</a:t>
            </a:r>
            <a:r>
              <a:rPr lang="pl-PL" dirty="0" err="1"/>
              <a:t>Bostrom</a:t>
            </a:r>
            <a:r>
              <a:rPr lang="pl-PL" dirty="0"/>
              <a:t>, 2014)</a:t>
            </a:r>
          </a:p>
          <a:p>
            <a:pPr lvl="1"/>
            <a:r>
              <a:rPr lang="pl-PL" dirty="0"/>
              <a:t>Kolejne rewolucje technologiczne możliwe dzięki superinteligencji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6330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D57D615-0B43-4407-9190-2F45E90D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00" y="297563"/>
            <a:ext cx="7992000" cy="3591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Częściowa vs. całkowita automatyzacja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22441D4-0D14-43E0-B204-75F6EED69B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6001" y="1093184"/>
            <a:ext cx="5796200" cy="354399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Częściowa automatyzacja</a:t>
            </a:r>
          </a:p>
          <a:p>
            <a:pPr lvl="1"/>
            <a:r>
              <a:rPr lang="pl-PL" dirty="0"/>
              <a:t>Prace rutynowe są automatyzowane; wzrost popytu na komplementarne prace </a:t>
            </a:r>
            <a:r>
              <a:rPr lang="pl-PL" dirty="0" err="1"/>
              <a:t>nierutynowe</a:t>
            </a:r>
            <a:endParaRPr lang="pl-PL" dirty="0"/>
          </a:p>
          <a:p>
            <a:pPr lvl="1"/>
            <a:r>
              <a:rPr lang="pl-PL" dirty="0"/>
              <a:t>Ludzie i maszyny są </a:t>
            </a:r>
            <a:r>
              <a:rPr lang="pl-PL" b="1" dirty="0"/>
              <a:t>komplementarni</a:t>
            </a:r>
          </a:p>
          <a:p>
            <a:pPr lvl="1"/>
            <a:r>
              <a:rPr lang="pl-PL" dirty="0"/>
              <a:t>Praca umysłowa człowieka pozostaje „wąskim gardłem” wzrostu gospodarczego</a:t>
            </a:r>
          </a:p>
          <a:p>
            <a:pPr lvl="1"/>
            <a:r>
              <a:rPr lang="pl-PL" dirty="0"/>
              <a:t>Wzrost w długim okresie dzięki postępowi technicznemu zwiększającemu produktywność pracy </a:t>
            </a:r>
            <a:br>
              <a:rPr lang="pl-PL" dirty="0"/>
            </a:br>
            <a:r>
              <a:rPr lang="pl-PL" dirty="0"/>
              <a:t>(~2-3% rocznie)</a:t>
            </a:r>
          </a:p>
          <a:p>
            <a:r>
              <a:rPr lang="pl-PL" b="1" dirty="0"/>
              <a:t>Pełna automatyzacja (dzięki </a:t>
            </a:r>
            <a:r>
              <a:rPr lang="pl-PL" b="1" dirty="0" err="1"/>
              <a:t>transformatywnej</a:t>
            </a:r>
            <a:r>
              <a:rPr lang="pl-PL" b="1" dirty="0"/>
              <a:t> AI)</a:t>
            </a:r>
          </a:p>
          <a:p>
            <a:pPr lvl="1"/>
            <a:r>
              <a:rPr lang="pl-PL" dirty="0"/>
              <a:t>Wszystkie prace są automatyzowane</a:t>
            </a:r>
          </a:p>
          <a:p>
            <a:pPr lvl="1"/>
            <a:r>
              <a:rPr lang="pl-PL" dirty="0"/>
              <a:t>Ludzie i maszyny są </a:t>
            </a:r>
            <a:r>
              <a:rPr lang="pl-PL" b="1" dirty="0"/>
              <a:t>substytucyjni</a:t>
            </a:r>
          </a:p>
          <a:p>
            <a:pPr lvl="1"/>
            <a:r>
              <a:rPr lang="pl-PL" dirty="0"/>
              <a:t>Wzrost w długim okresie dzięki akumulacji mocy obliczeniowych (~20-30% rocznie)</a:t>
            </a:r>
          </a:p>
          <a:p>
            <a:pPr lvl="1"/>
            <a:endParaRPr lang="pl-PL" dirty="0"/>
          </a:p>
        </p:txBody>
      </p:sp>
      <p:pic>
        <p:nvPicPr>
          <p:cNvPr id="2050" name="Picture 2" descr="Okładka">
            <a:extLst>
              <a:ext uri="{FF2B5EF4-FFF2-40B4-BE49-F238E27FC236}">
                <a16:creationId xmlns:a16="http://schemas.microsoft.com/office/drawing/2014/main" id="{935E1AFF-7C9A-FC10-DBFA-16CC2345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29" y="1082121"/>
            <a:ext cx="2171471" cy="32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80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diagram, tekst, linia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40F1301-304D-07DA-5BD2-F8ED6085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0" y="1008743"/>
            <a:ext cx="4079386" cy="345984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4E76A4A-3176-3FE9-D427-0829975F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166495"/>
            <a:ext cx="7431314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Czy TAI przejmie kontrolę? </a:t>
            </a:r>
            <a:br>
              <a:rPr lang="pl-PL" sz="2400" dirty="0"/>
            </a:br>
            <a:r>
              <a:rPr lang="pl-PL" sz="2400" dirty="0"/>
              <a:t>I czy będzie przyjazna ludzkości?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1F6813-2109-184C-6669-85AB224E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7" name="Obraz 6" descr="Obraz zawierający zabawka, figurka, robot, Postać fikcyj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43A90AD-9C85-159F-1572-21A9E30A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87" y="1008743"/>
            <a:ext cx="4822827" cy="2755901"/>
          </a:xfrm>
          <a:prstGeom prst="rect">
            <a:avLst/>
          </a:prstGeom>
        </p:spPr>
      </p:pic>
      <p:pic>
        <p:nvPicPr>
          <p:cNvPr id="1028" name="Picture 4" descr="Obraz znaleziony dla: shiny happy people">
            <a:extLst>
              <a:ext uri="{FF2B5EF4-FFF2-40B4-BE49-F238E27FC236}">
                <a16:creationId xmlns:a16="http://schemas.microsoft.com/office/drawing/2014/main" id="{37AAA53B-6222-8D79-4BBB-D43EC5D6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28" y="2489199"/>
            <a:ext cx="1133154" cy="16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kill em all">
            <a:extLst>
              <a:ext uri="{FF2B5EF4-FFF2-40B4-BE49-F238E27FC236}">
                <a16:creationId xmlns:a16="http://schemas.microsoft.com/office/drawing/2014/main" id="{BD306A4A-40FA-0BBC-4C6B-4BF2A27A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88" y="2489199"/>
            <a:ext cx="1154670" cy="16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2AA9F67-58E0-28F4-F421-84B53E809B25}"/>
              </a:ext>
            </a:extLst>
          </p:cNvPr>
          <p:cNvSpPr txBox="1"/>
          <p:nvPr/>
        </p:nvSpPr>
        <p:spPr>
          <a:xfrm>
            <a:off x="1519799" y="4662711"/>
            <a:ext cx="26095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ea typeface="Times New Roman" panose="02020603050405020304" pitchFamily="18" charset="0"/>
              </a:rPr>
              <a:t>Źródło</a:t>
            </a:r>
            <a:r>
              <a:rPr lang="en-US" sz="1350" dirty="0">
                <a:ea typeface="Times New Roman" panose="02020603050405020304" pitchFamily="18" charset="0"/>
              </a:rPr>
              <a:t>: </a:t>
            </a:r>
            <a:r>
              <a:rPr lang="pl-PL" sz="1350" dirty="0">
                <a:ea typeface="Times New Roman" panose="02020603050405020304" pitchFamily="18" charset="0"/>
              </a:rPr>
              <a:t>Growiec i </a:t>
            </a:r>
            <a:r>
              <a:rPr lang="pl-PL" sz="1350" dirty="0" err="1">
                <a:ea typeface="Times New Roman" panose="02020603050405020304" pitchFamily="18" charset="0"/>
              </a:rPr>
              <a:t>Prettner</a:t>
            </a:r>
            <a:r>
              <a:rPr lang="pl-PL" sz="1350" dirty="0">
                <a:ea typeface="Times New Roman" panose="02020603050405020304" pitchFamily="18" charset="0"/>
              </a:rPr>
              <a:t> (2025).</a:t>
            </a:r>
            <a:r>
              <a:rPr lang="en-US" sz="1350" dirty="0">
                <a:ea typeface="Times New Roman" panose="02020603050405020304" pitchFamily="18" charset="0"/>
              </a:rPr>
              <a:t> </a:t>
            </a:r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379049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709C3-DEB6-599A-B6EE-B2E9111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971" y="210961"/>
            <a:ext cx="3966057" cy="675334"/>
          </a:xfrm>
        </p:spPr>
        <p:txBody>
          <a:bodyPr>
            <a:normAutofit/>
          </a:bodyPr>
          <a:lstStyle/>
          <a:p>
            <a:r>
              <a:rPr lang="pl-PL" sz="2400" dirty="0"/>
              <a:t>Bezwstydna autoreklama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A7C6E76-0752-7249-0F8D-3C7A7637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2050" name="Picture 2" descr="Okładka">
            <a:extLst>
              <a:ext uri="{FF2B5EF4-FFF2-40B4-BE49-F238E27FC236}">
                <a16:creationId xmlns:a16="http://schemas.microsoft.com/office/drawing/2014/main" id="{248D0BD3-299E-8D72-895D-7B7C63AF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9" y="856343"/>
            <a:ext cx="2415491" cy="36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EE04433-174B-6893-2BC7-882515EE0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30" y="856343"/>
            <a:ext cx="4895149" cy="283028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CEA1ABD-3A78-C15C-D9A7-CF27513B4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83" y="2852056"/>
            <a:ext cx="3548799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903D-84F7-F042-5819-FE8D730D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>
            <a:extLst>
              <a:ext uri="{FF2B5EF4-FFF2-40B4-BE49-F238E27FC236}">
                <a16:creationId xmlns:a16="http://schemas.microsoft.com/office/drawing/2014/main" id="{C79DE39F-B923-F571-FC67-FB2F884B8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 descr="przykładowy podtytuł">
            <a:extLst>
              <a:ext uri="{FF2B5EF4-FFF2-40B4-BE49-F238E27FC236}">
                <a16:creationId xmlns:a16="http://schemas.microsoft.com/office/drawing/2014/main" id="{A56CBC98-13BF-EC1F-D552-9F2E16FE0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prof. dr hab. Jakub Growiec</a:t>
            </a:r>
          </a:p>
          <a:p>
            <a:r>
              <a:rPr lang="pl-PL" dirty="0"/>
              <a:t>https://e-web.sgh.waw.pl/jg23234/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35624C-5B7F-152D-71A9-A777642E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18 marca 2026, Warszawa</a:t>
            </a:r>
          </a:p>
        </p:txBody>
      </p:sp>
    </p:spTree>
    <p:extLst>
      <p:ext uri="{BB962C8B-B14F-4D97-AF65-F5344CB8AC3E}">
        <p14:creationId xmlns:p14="http://schemas.microsoft.com/office/powerpoint/2010/main" val="15359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49C62-3AD8-255D-8910-86848453B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Długofalowe trendy</a:t>
            </a:r>
          </a:p>
        </p:txBody>
      </p:sp>
    </p:spTree>
    <p:extLst>
      <p:ext uri="{BB962C8B-B14F-4D97-AF65-F5344CB8AC3E}">
        <p14:creationId xmlns:p14="http://schemas.microsoft.com/office/powerpoint/2010/main" val="1369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CEAD7-A7B6-0D6A-889B-EFB5D4AC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01" y="90063"/>
            <a:ext cx="7954197" cy="869400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en-US" sz="2400" dirty="0" err="1">
                <a:cs typeface="+mj-cs"/>
              </a:rPr>
              <a:t>Wzrost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err="1">
                <a:cs typeface="+mj-cs"/>
              </a:rPr>
              <a:t>gospodarczy</a:t>
            </a:r>
            <a:r>
              <a:rPr lang="pl-PL" sz="2400" dirty="0">
                <a:cs typeface="+mj-cs"/>
              </a:rPr>
              <a:t> i konwergencja od 1800 r.</a:t>
            </a:r>
            <a:endParaRPr lang="en-US" sz="2400" dirty="0"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8A0659-2750-2093-C628-55D28976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85" y="959463"/>
            <a:ext cx="6360230" cy="33391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C726421-8108-EA81-3964-36D775D2C487}"/>
              </a:ext>
            </a:extLst>
          </p:cNvPr>
          <p:cNvSpPr txBox="1"/>
          <p:nvPr/>
        </p:nvSpPr>
        <p:spPr>
          <a:xfrm>
            <a:off x="3661888" y="4407440"/>
            <a:ext cx="20712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/>
              <a:t>Źródło: gapminder.org</a:t>
            </a:r>
          </a:p>
        </p:txBody>
      </p:sp>
    </p:spTree>
    <p:extLst>
      <p:ext uri="{BB962C8B-B14F-4D97-AF65-F5344CB8AC3E}">
        <p14:creationId xmlns:p14="http://schemas.microsoft.com/office/powerpoint/2010/main" val="19164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15D798-EA6D-37CC-28F7-B7469DFB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10" y="214092"/>
            <a:ext cx="8127379" cy="869400"/>
          </a:xfrm>
        </p:spPr>
        <p:txBody>
          <a:bodyPr vert="horz" lIns="68580" tIns="34290" rIns="68580" bIns="34290" rtlCol="0" anchor="ctr" anchorCtr="0">
            <a:noAutofit/>
          </a:bodyPr>
          <a:lstStyle/>
          <a:p>
            <a:pPr algn="ctr"/>
            <a:r>
              <a:rPr lang="en-US" sz="2400" dirty="0">
                <a:cs typeface="+mj-cs"/>
              </a:rPr>
              <a:t>W</a:t>
            </a:r>
            <a:r>
              <a:rPr lang="pl-PL" sz="2400" dirty="0">
                <a:cs typeface="+mj-cs"/>
              </a:rPr>
              <a:t> bardzo długiej perspektywie czasowej </a:t>
            </a:r>
            <a:br>
              <a:rPr lang="pl-PL" sz="2400" dirty="0">
                <a:cs typeface="+mj-cs"/>
              </a:rPr>
            </a:br>
            <a:r>
              <a:rPr lang="pl-PL" sz="2400" dirty="0">
                <a:cs typeface="+mj-cs"/>
              </a:rPr>
              <a:t>produkt rośnie szybciej niż wykładniczo</a:t>
            </a:r>
            <a:endParaRPr lang="en-US" sz="2400" dirty="0"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DDDDF6-B8C5-BE1C-A8C5-37DA179F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9" y="1388021"/>
            <a:ext cx="8495662" cy="28742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7C14816-BE89-5EE0-FA54-7D4BEE621952}"/>
              </a:ext>
            </a:extLst>
          </p:cNvPr>
          <p:cNvSpPr txBox="1"/>
          <p:nvPr/>
        </p:nvSpPr>
        <p:spPr>
          <a:xfrm>
            <a:off x="2213428" y="4194626"/>
            <a:ext cx="5638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/>
              <a:t>Źródło: Growiec (2022) na podstawie: Kremer (1993), </a:t>
            </a:r>
            <a:r>
              <a:rPr lang="pl-PL" sz="1350" dirty="0" err="1"/>
              <a:t>Piketty</a:t>
            </a:r>
            <a:r>
              <a:rPr lang="pl-PL" sz="1350" dirty="0"/>
              <a:t> (2014).</a:t>
            </a:r>
          </a:p>
        </p:txBody>
      </p:sp>
    </p:spTree>
    <p:extLst>
      <p:ext uri="{BB962C8B-B14F-4D97-AF65-F5344CB8AC3E}">
        <p14:creationId xmlns:p14="http://schemas.microsoft.com/office/powerpoint/2010/main" val="97827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A9AFA-A839-27DA-6DAC-ACFF9A19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280516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Pięć er rozwoju cywilizacji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CE312A-A6FB-03A8-3420-5073DA76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22" y="872881"/>
            <a:ext cx="7680649" cy="3953119"/>
          </a:xfrm>
        </p:spPr>
        <p:txBody>
          <a:bodyPr>
            <a:normAutofit/>
          </a:bodyPr>
          <a:lstStyle/>
          <a:p>
            <a:r>
              <a:rPr lang="pl-PL" b="1" dirty="0"/>
              <a:t>Era łowiecko-zbieracka</a:t>
            </a:r>
            <a:r>
              <a:rPr lang="pl-PL" dirty="0"/>
              <a:t> (~70 000 – 10 000 lat temu)</a:t>
            </a:r>
          </a:p>
          <a:p>
            <a:pPr lvl="1"/>
            <a:r>
              <a:rPr lang="pl-PL" i="1" dirty="0"/>
              <a:t>Homo sapiens </a:t>
            </a:r>
            <a:r>
              <a:rPr lang="pl-PL" dirty="0"/>
              <a:t>podbija świat</a:t>
            </a:r>
            <a:endParaRPr lang="pl-PL" i="1" dirty="0"/>
          </a:p>
          <a:p>
            <a:r>
              <a:rPr lang="pl-PL" b="1" dirty="0"/>
              <a:t>Era rolnicza</a:t>
            </a:r>
            <a:r>
              <a:rPr lang="pl-PL" dirty="0"/>
              <a:t> (~10 000 lat temu – 1550 r. n.e.)</a:t>
            </a:r>
          </a:p>
          <a:p>
            <a:pPr lvl="1"/>
            <a:r>
              <a:rPr lang="pl-PL" dirty="0"/>
              <a:t>Dzięki rolnictwu wzrasta populacja i pojawiają się państwa</a:t>
            </a:r>
          </a:p>
          <a:p>
            <a:r>
              <a:rPr lang="pl-PL" b="1" dirty="0"/>
              <a:t>Era „oświeceniowa” </a:t>
            </a:r>
            <a:r>
              <a:rPr lang="pl-PL" dirty="0"/>
              <a:t>(1550-1800)</a:t>
            </a:r>
          </a:p>
          <a:p>
            <a:pPr lvl="1"/>
            <a:r>
              <a:rPr lang="pl-PL" dirty="0"/>
              <a:t>Przyspieszenie postępu </a:t>
            </a:r>
          </a:p>
          <a:p>
            <a:pPr marL="457200" lvl="1" indent="0">
              <a:buNone/>
            </a:pPr>
            <a:r>
              <a:rPr lang="pl-PL" dirty="0"/>
              <a:t>	technologicznego</a:t>
            </a:r>
          </a:p>
          <a:p>
            <a:r>
              <a:rPr lang="pl-PL" b="1" dirty="0"/>
              <a:t>Era przemysłowa </a:t>
            </a:r>
            <a:r>
              <a:rPr lang="pl-PL" dirty="0"/>
              <a:t>(1800-1980)</a:t>
            </a:r>
          </a:p>
          <a:p>
            <a:pPr lvl="1"/>
            <a:r>
              <a:rPr lang="pl-PL" dirty="0"/>
              <a:t>Akumulacja kapitału fizycznego, </a:t>
            </a:r>
          </a:p>
          <a:p>
            <a:pPr marL="457200" lvl="1" indent="0">
              <a:buNone/>
            </a:pPr>
            <a:r>
              <a:rPr lang="pl-PL" dirty="0"/>
              <a:t>	początek wzrostu PKB </a:t>
            </a:r>
            <a:r>
              <a:rPr lang="pl-PL" i="1" dirty="0"/>
              <a:t>per capita</a:t>
            </a:r>
          </a:p>
          <a:p>
            <a:r>
              <a:rPr lang="pl-PL" b="1" dirty="0"/>
              <a:t>Era cyfrowa</a:t>
            </a:r>
            <a:r>
              <a:rPr lang="pl-PL" dirty="0"/>
              <a:t> (1980-?)</a:t>
            </a:r>
          </a:p>
          <a:p>
            <a:pPr lvl="1"/>
            <a:r>
              <a:rPr lang="pl-PL" dirty="0"/>
              <a:t>Przetwarzanie informacji </a:t>
            </a:r>
          </a:p>
          <a:p>
            <a:pPr marL="914400" lvl="2" indent="0">
              <a:buNone/>
            </a:pPr>
            <a:r>
              <a:rPr lang="pl-PL" dirty="0"/>
              <a:t>poza mózgiem</a:t>
            </a:r>
          </a:p>
        </p:txBody>
      </p:sp>
      <p:pic>
        <p:nvPicPr>
          <p:cNvPr id="4" name="Picture 2" descr="Zobacz obraz źródłowy">
            <a:extLst>
              <a:ext uri="{FF2B5EF4-FFF2-40B4-BE49-F238E27FC236}">
                <a16:creationId xmlns:a16="http://schemas.microsoft.com/office/drawing/2014/main" id="{42A314DA-FA51-3304-8A50-600A752E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6" y="2128763"/>
            <a:ext cx="4475584" cy="2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0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7457" y="337165"/>
            <a:ext cx="8469086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Tempo rozwoju globalnej cywilizacji jest rosnące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49C075D-9ED1-44A2-B2E2-92CC9680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1099631"/>
            <a:ext cx="7134896" cy="2944238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5D120DB-7724-48A8-AE45-5481F956D001}"/>
              </a:ext>
            </a:extLst>
          </p:cNvPr>
          <p:cNvSpPr txBox="1"/>
          <p:nvPr/>
        </p:nvSpPr>
        <p:spPr>
          <a:xfrm>
            <a:off x="1969752" y="4107327"/>
            <a:ext cx="573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Growiec (2022) za: Kremer (1993), </a:t>
            </a:r>
            <a:r>
              <a:rPr lang="pl-PL" sz="1200" dirty="0" err="1"/>
              <a:t>Piketty</a:t>
            </a:r>
            <a:r>
              <a:rPr lang="pl-PL" sz="1200" dirty="0"/>
              <a:t> (2014), Hilbert and </a:t>
            </a:r>
            <a:r>
              <a:rPr lang="pl-PL" sz="1200" dirty="0" err="1"/>
              <a:t>López</a:t>
            </a:r>
            <a:r>
              <a:rPr lang="pl-PL" sz="12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487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2FF8C-9CC8-6B89-EBF9-0AA72385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2" y="265568"/>
            <a:ext cx="8091055" cy="65246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Czy wzrost gospodarczy się kiedyś zatrzyma?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037EA09-D67C-3467-6294-DEEA40FF4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72" y="838200"/>
            <a:ext cx="5963437" cy="41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762A2-302A-5F70-A409-2EFF92AB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0B1D6-9063-24E1-9AD6-21B81DCEA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Źródła wzrostu gospodarczego</a:t>
            </a:r>
          </a:p>
        </p:txBody>
      </p:sp>
    </p:spTree>
    <p:extLst>
      <p:ext uri="{BB962C8B-B14F-4D97-AF65-F5344CB8AC3E}">
        <p14:creationId xmlns:p14="http://schemas.microsoft.com/office/powerpoint/2010/main" val="2202642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B73C-2CE5-4D1B-B309-C6DBF946F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38D63-1011-4E21-BA98-B1373A38C4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88EA0AD-14F4-4232-A3D9-5B11B317B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815</Words>
  <Application>Microsoft Office PowerPoint</Application>
  <PresentationFormat>Pokaz na ekranie (16:9)</PresentationFormat>
  <Paragraphs>123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Open Sans Light</vt:lpstr>
      <vt:lpstr>Open Sans Regular</vt:lpstr>
      <vt:lpstr>Times New Roman</vt:lpstr>
      <vt:lpstr>Motyw pakietu Office</vt:lpstr>
      <vt:lpstr>Prezentacja programu PowerPoint</vt:lpstr>
      <vt:lpstr>Wzrost i rozwój gospodarczy</vt:lpstr>
      <vt:lpstr>Długofalowe trendy</vt:lpstr>
      <vt:lpstr>Wzrost gospodarczy i konwergencja od 1800 r.</vt:lpstr>
      <vt:lpstr>W bardzo długiej perspektywie czasowej  produkt rośnie szybciej niż wykładniczo</vt:lpstr>
      <vt:lpstr>Pięć er rozwoju cywilizacji</vt:lpstr>
      <vt:lpstr>Tempo rozwoju globalnej cywilizacji jest rosnące</vt:lpstr>
      <vt:lpstr>Czy wzrost gospodarczy się kiedyś zatrzyma?</vt:lpstr>
      <vt:lpstr>Źródła wzrostu gospodarczego</vt:lpstr>
      <vt:lpstr>Źródła wzrostu gospodarczego</vt:lpstr>
      <vt:lpstr>Przychody względem skali</vt:lpstr>
      <vt:lpstr>Postęp technologiczny</vt:lpstr>
      <vt:lpstr>Automatyzacja pracy</vt:lpstr>
      <vt:lpstr>Prezentacja programu PowerPoint</vt:lpstr>
      <vt:lpstr>Początki rewolucji przemysłowej</vt:lpstr>
      <vt:lpstr>Początki rewolucji cyfrowej</vt:lpstr>
      <vt:lpstr>Rozkład dochodów na świecie</vt:lpstr>
      <vt:lpstr>Sztuczna inteligencja a wzrost</vt:lpstr>
      <vt:lpstr>GPT jest GPT i rozwija się szybciej  od prawa Moore’a </vt:lpstr>
      <vt:lpstr>Kolejne przełomy kompetencyjne AI</vt:lpstr>
      <vt:lpstr>AGI już tu jest</vt:lpstr>
      <vt:lpstr>Szybko wzrasta też samodzielność i sprawczość AI</vt:lpstr>
      <vt:lpstr>Perspektywy wzrostu w przyszłości</vt:lpstr>
      <vt:lpstr>Prognozy wzrostu są skrajnie zróżnicowane</vt:lpstr>
      <vt:lpstr>Częściowa vs. całkowita automatyzacja</vt:lpstr>
      <vt:lpstr>Czy TAI przejmie kontrolę?  I czy będzie przyjazna ludzkości?</vt:lpstr>
      <vt:lpstr>Bezwstydna autoreklama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ogólna – przykład w języku polskim</dc:title>
  <dc:creator>kotbury</dc:creator>
  <cp:lastModifiedBy>Jakub Growiec</cp:lastModifiedBy>
  <cp:revision>79</cp:revision>
  <dcterms:created xsi:type="dcterms:W3CDTF">2019-01-31T15:24:43Z</dcterms:created>
  <dcterms:modified xsi:type="dcterms:W3CDTF">2026-02-23T09:15:27Z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