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7" r:id="rId5"/>
    <p:sldId id="256" r:id="rId6"/>
    <p:sldId id="312" r:id="rId7"/>
    <p:sldId id="313" r:id="rId8"/>
    <p:sldId id="315" r:id="rId9"/>
    <p:sldId id="271" r:id="rId10"/>
    <p:sldId id="314" r:id="rId11"/>
    <p:sldId id="316" r:id="rId12"/>
    <p:sldId id="317" r:id="rId13"/>
    <p:sldId id="318" r:id="rId14"/>
    <p:sldId id="320" r:id="rId15"/>
    <p:sldId id="308" r:id="rId16"/>
    <p:sldId id="319" r:id="rId17"/>
    <p:sldId id="321" r:id="rId18"/>
    <p:sldId id="267" r:id="rId19"/>
    <p:sldId id="322" r:id="rId20"/>
    <p:sldId id="326" r:id="rId21"/>
    <p:sldId id="323" r:id="rId22"/>
    <p:sldId id="325" r:id="rId23"/>
    <p:sldId id="324" r:id="rId24"/>
    <p:sldId id="287" r:id="rId25"/>
  </p:sldIdLst>
  <p:sldSz cx="9144000" cy="5143500" type="screen16x9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139691\Documents\Notatki\NBP%20MNB%20conf\OECD%202060%20Foreca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cat>
            <c:numRef>
              <c:f>DP_LIVE_01092023102410752!$F$2829:$F$2889</c:f>
              <c:numCache>
                <c:formatCode>General</c:formatCode>
                <c:ptCount val="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  <c:pt idx="51">
                  <c:v>2051</c:v>
                </c:pt>
                <c:pt idx="52">
                  <c:v>2052</c:v>
                </c:pt>
                <c:pt idx="53">
                  <c:v>2053</c:v>
                </c:pt>
                <c:pt idx="54">
                  <c:v>2054</c:v>
                </c:pt>
                <c:pt idx="55">
                  <c:v>2055</c:v>
                </c:pt>
                <c:pt idx="56">
                  <c:v>2056</c:v>
                </c:pt>
                <c:pt idx="57">
                  <c:v>2057</c:v>
                </c:pt>
                <c:pt idx="58">
                  <c:v>2058</c:v>
                </c:pt>
                <c:pt idx="59">
                  <c:v>2059</c:v>
                </c:pt>
                <c:pt idx="60">
                  <c:v>2060</c:v>
                </c:pt>
              </c:numCache>
            </c:numRef>
          </c:cat>
          <c:val>
            <c:numRef>
              <c:f>DP_LIVE_01092023102410752!$G$2829:$G$2889</c:f>
              <c:numCache>
                <c:formatCode>General</c:formatCode>
                <c:ptCount val="61"/>
                <c:pt idx="0">
                  <c:v>55675111.471328601</c:v>
                </c:pt>
                <c:pt idx="1">
                  <c:v>56902065.422937103</c:v>
                </c:pt>
                <c:pt idx="2">
                  <c:v>58346368.052424803</c:v>
                </c:pt>
                <c:pt idx="3">
                  <c:v>60342053.133522198</c:v>
                </c:pt>
                <c:pt idx="4">
                  <c:v>63128665.357360199</c:v>
                </c:pt>
                <c:pt idx="5">
                  <c:v>65924663.390071303</c:v>
                </c:pt>
                <c:pt idx="6">
                  <c:v>69185956.3574211</c:v>
                </c:pt>
                <c:pt idx="7">
                  <c:v>72613689.530760095</c:v>
                </c:pt>
                <c:pt idx="8">
                  <c:v>74447960.182195395</c:v>
                </c:pt>
                <c:pt idx="9">
                  <c:v>73739749.2912177</c:v>
                </c:pt>
                <c:pt idx="10">
                  <c:v>77406243.655827001</c:v>
                </c:pt>
                <c:pt idx="11">
                  <c:v>80466919.402104706</c:v>
                </c:pt>
                <c:pt idx="12">
                  <c:v>82902946.680564404</c:v>
                </c:pt>
                <c:pt idx="13">
                  <c:v>85549503.1724246</c:v>
                </c:pt>
                <c:pt idx="14">
                  <c:v>88486365.184737101</c:v>
                </c:pt>
                <c:pt idx="15">
                  <c:v>91587772.349209294</c:v>
                </c:pt>
                <c:pt idx="16">
                  <c:v>94509094.643032193</c:v>
                </c:pt>
                <c:pt idx="17">
                  <c:v>98062496.142123401</c:v>
                </c:pt>
                <c:pt idx="18">
                  <c:v>101695577.125605</c:v>
                </c:pt>
                <c:pt idx="19">
                  <c:v>104608770.218275</c:v>
                </c:pt>
                <c:pt idx="20">
                  <c:v>101207240.79817</c:v>
                </c:pt>
                <c:pt idx="21">
                  <c:v>107400073.96799199</c:v>
                </c:pt>
                <c:pt idx="22">
                  <c:v>112421645.484062</c:v>
                </c:pt>
                <c:pt idx="23">
                  <c:v>116639700</c:v>
                </c:pt>
                <c:pt idx="24">
                  <c:v>120482500</c:v>
                </c:pt>
                <c:pt idx="25">
                  <c:v>124169900</c:v>
                </c:pt>
                <c:pt idx="26">
                  <c:v>127785200</c:v>
                </c:pt>
                <c:pt idx="27">
                  <c:v>131364800</c:v>
                </c:pt>
                <c:pt idx="28">
                  <c:v>134927800</c:v>
                </c:pt>
                <c:pt idx="29">
                  <c:v>138472900</c:v>
                </c:pt>
                <c:pt idx="30">
                  <c:v>141996300</c:v>
                </c:pt>
                <c:pt idx="31">
                  <c:v>145494000</c:v>
                </c:pt>
                <c:pt idx="32">
                  <c:v>148962000</c:v>
                </c:pt>
                <c:pt idx="33">
                  <c:v>152396000</c:v>
                </c:pt>
                <c:pt idx="34">
                  <c:v>155791000</c:v>
                </c:pt>
                <c:pt idx="35">
                  <c:v>159141900</c:v>
                </c:pt>
                <c:pt idx="36">
                  <c:v>162446100</c:v>
                </c:pt>
                <c:pt idx="37">
                  <c:v>165703500</c:v>
                </c:pt>
                <c:pt idx="38">
                  <c:v>168915800</c:v>
                </c:pt>
                <c:pt idx="39">
                  <c:v>172085400</c:v>
                </c:pt>
                <c:pt idx="40">
                  <c:v>175215500</c:v>
                </c:pt>
                <c:pt idx="41">
                  <c:v>178310200</c:v>
                </c:pt>
                <c:pt idx="42">
                  <c:v>181374000</c:v>
                </c:pt>
                <c:pt idx="43">
                  <c:v>184412000</c:v>
                </c:pt>
                <c:pt idx="44">
                  <c:v>187428600</c:v>
                </c:pt>
                <c:pt idx="45">
                  <c:v>190427900</c:v>
                </c:pt>
                <c:pt idx="46">
                  <c:v>193416000</c:v>
                </c:pt>
                <c:pt idx="47">
                  <c:v>196400900</c:v>
                </c:pt>
                <c:pt idx="48">
                  <c:v>199392200</c:v>
                </c:pt>
                <c:pt idx="49">
                  <c:v>202398900</c:v>
                </c:pt>
                <c:pt idx="50">
                  <c:v>205428600</c:v>
                </c:pt>
                <c:pt idx="51">
                  <c:v>208488500</c:v>
                </c:pt>
                <c:pt idx="52">
                  <c:v>211582900</c:v>
                </c:pt>
                <c:pt idx="53">
                  <c:v>214715400</c:v>
                </c:pt>
                <c:pt idx="54">
                  <c:v>217887200</c:v>
                </c:pt>
                <c:pt idx="55">
                  <c:v>221098900</c:v>
                </c:pt>
                <c:pt idx="56">
                  <c:v>224352300</c:v>
                </c:pt>
                <c:pt idx="57">
                  <c:v>227650300</c:v>
                </c:pt>
                <c:pt idx="58">
                  <c:v>230995300</c:v>
                </c:pt>
                <c:pt idx="59">
                  <c:v>234388700</c:v>
                </c:pt>
                <c:pt idx="60">
                  <c:v>237830800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EE-47A7-9B2B-91A3CAB33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9643392"/>
        <c:axId val="709640440"/>
      </c:lineChart>
      <c:catAx>
        <c:axId val="70964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709640440"/>
        <c:crosses val="autoZero"/>
        <c:auto val="1"/>
        <c:lblAlgn val="ctr"/>
        <c:lblOffset val="100"/>
        <c:noMultiLvlLbl val="0"/>
      </c:catAx>
      <c:valAx>
        <c:axId val="709640440"/>
        <c:scaling>
          <c:logBase val="10"/>
          <c:orientation val="minMax"/>
          <c:max val="400000000"/>
          <c:min val="4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70964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DEA68-7253-524B-B7ED-D84A80ED135C}" type="datetimeFigureOut">
              <a:rPr lang="pl-PL" smtClean="0"/>
              <a:t>28.02.2025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819C5-210B-4442-9E66-7227A66DCD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493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9C27-A09B-3E44-9DB8-8913E8D55002}" type="datetimeFigureOut">
              <a:rPr lang="pl-PL" smtClean="0"/>
              <a:t>28.02.2025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93B1A-C82D-994E-B408-6CCFE3DECA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37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AB94B-0CD5-D9B9-BE60-1BC396192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BFD1CA4-2F27-5AC0-A0CA-D24418E8F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D12A690-BD7E-D607-811B-B7073799D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8B46C9-049D-7919-A54D-9F923A37FA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93B1A-C82D-994E-B408-6CCFE3DECAF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4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pl-PL" dirty="0"/>
              <a:t>1 lutego 2019, Warszawa</a:t>
            </a:r>
          </a:p>
        </p:txBody>
      </p:sp>
      <p:pic>
        <p:nvPicPr>
          <p:cNvPr id="9" name="Obraz 8" descr="logoSG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6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423865"/>
            <a:ext cx="850392" cy="471963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2"/>
            <a:ext cx="423863" cy="51434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627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foto-ogol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Obraz 5" descr="SGH_piramida-ogol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pl-PL" dirty="0"/>
              <a:t>1 lutego 2019, Warszawa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9318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1044000" y="3181996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108760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8000" y="1187302"/>
            <a:ext cx="3577800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20624" y="1187302"/>
            <a:ext cx="3766176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7005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7999" y="1187302"/>
            <a:ext cx="7773417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1"/>
          </p:nvPr>
        </p:nvSpPr>
        <p:spPr>
          <a:xfrm>
            <a:off x="917575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2"/>
          </p:nvPr>
        </p:nvSpPr>
        <p:spPr>
          <a:xfrm>
            <a:off x="917575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3" hasCustomPrompt="1"/>
          </p:nvPr>
        </p:nvSpPr>
        <p:spPr>
          <a:xfrm>
            <a:off x="3661120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3" name="Symbol zastępczy obrazu 8"/>
          <p:cNvSpPr>
            <a:spLocks noGrp="1"/>
          </p:cNvSpPr>
          <p:nvPr>
            <p:ph type="pic" sz="quarter" idx="14"/>
          </p:nvPr>
        </p:nvSpPr>
        <p:spPr>
          <a:xfrm>
            <a:off x="3661120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3661120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404391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6" name="Symbol zastępczy obrazu 8"/>
          <p:cNvSpPr>
            <a:spLocks noGrp="1"/>
          </p:cNvSpPr>
          <p:nvPr>
            <p:ph type="pic" sz="quarter" idx="17"/>
          </p:nvPr>
        </p:nvSpPr>
        <p:spPr>
          <a:xfrm>
            <a:off x="6404391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Symbol zastępczy zawartości 10"/>
          <p:cNvSpPr>
            <a:spLocks noGrp="1"/>
          </p:cNvSpPr>
          <p:nvPr>
            <p:ph sz="quarter" idx="18"/>
          </p:nvPr>
        </p:nvSpPr>
        <p:spPr>
          <a:xfrm>
            <a:off x="6404391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0" y="1270000"/>
            <a:ext cx="4135438" cy="284003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562475" y="1270000"/>
            <a:ext cx="4129088" cy="28400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5683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83A0-A329-4579-AA2F-4D15BEE973EE}" type="datetimeFigureOut">
              <a:rPr lang="pl-PL" smtClean="0"/>
              <a:t>28.02.2025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2224-F19D-4465-B856-E3BA00325C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6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762"/>
            <a:ext cx="9141291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4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918000" y="387895"/>
            <a:ext cx="7773417" cy="6753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8000" y="1043751"/>
            <a:ext cx="77688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7896328" y="4586443"/>
            <a:ext cx="79508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800" dirty="0" err="1">
                <a:solidFill>
                  <a:srgbClr val="007481"/>
                </a:solidFill>
                <a:latin typeface="Open Sans Regular"/>
                <a:cs typeface="Open Sans Regular"/>
              </a:rPr>
              <a:t>www.sgh.waw.pl</a:t>
            </a:r>
            <a:endParaRPr lang="pl-PL" sz="800" dirty="0">
              <a:solidFill>
                <a:srgbClr val="007481"/>
              </a:solidFill>
              <a:latin typeface="Open Sans Regular"/>
              <a:cs typeface="Open Sans Regular"/>
            </a:endParaRPr>
          </a:p>
        </p:txBody>
      </p:sp>
      <p:pic>
        <p:nvPicPr>
          <p:cNvPr id="9" name="Obraz 8" descr="SGH_male-logo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3" y="4601068"/>
            <a:ext cx="395520" cy="1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54" r:id="rId7"/>
    <p:sldLayoutId id="2147483664" r:id="rId8"/>
    <p:sldLayoutId id="2147483665" r:id="rId9"/>
    <p:sldLayoutId id="2147483666" r:id="rId10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Open Sans Regular"/>
          <a:ea typeface="+mj-ea"/>
          <a:cs typeface="Open Sans Regular"/>
        </a:defRPr>
      </a:lvl1pPr>
    </p:titleStyle>
    <p:bodyStyle>
      <a:lvl1pPr marL="216000" indent="-216000" algn="l" defTabSz="457200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»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42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F7069B-8647-7454-7091-30709CA3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91" y="393875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Postęp technologiczny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EBEF72-5F45-1BAE-2F59-D99E884A2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Jaka jest technologia w sektorze badawczo-rozwojowym? </a:t>
            </a:r>
            <a:br>
              <a:rPr lang="pl-PL" dirty="0"/>
            </a:br>
            <a:r>
              <a:rPr lang="pl-PL" dirty="0"/>
              <a:t>(Romer 1990, Jones 1995, Young 1998)</a:t>
            </a:r>
          </a:p>
          <a:p>
            <a:pPr lvl="1"/>
            <a:r>
              <a:rPr lang="pl-PL" dirty="0"/>
              <a:t>Wydatki na B+R</a:t>
            </a:r>
          </a:p>
          <a:p>
            <a:pPr lvl="1"/>
            <a:r>
              <a:rPr lang="pl-PL" dirty="0"/>
              <a:t>Pracownicy B+R</a:t>
            </a:r>
          </a:p>
          <a:p>
            <a:pPr lvl="1"/>
            <a:r>
              <a:rPr lang="pl-PL" dirty="0"/>
              <a:t>Kapitał B+R</a:t>
            </a:r>
          </a:p>
          <a:p>
            <a:r>
              <a:rPr lang="pl-PL" dirty="0"/>
              <a:t>Efekty zewnętrzne w działalności B+R</a:t>
            </a:r>
          </a:p>
          <a:p>
            <a:pPr lvl="1"/>
            <a:r>
              <a:rPr lang="pl-PL" dirty="0"/>
              <a:t>Efekty skali w B+R (Jones, 1999)</a:t>
            </a:r>
          </a:p>
          <a:p>
            <a:pPr lvl="1"/>
            <a:r>
              <a:rPr lang="pl-PL" dirty="0"/>
              <a:t>Czy pomysły stają się coraz trudniejsze do wynalezienia?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Bloom</a:t>
            </a:r>
            <a:r>
              <a:rPr lang="pl-PL" dirty="0"/>
              <a:t> et al., 2020)</a:t>
            </a:r>
          </a:p>
          <a:p>
            <a:r>
              <a:rPr lang="pl-PL" dirty="0"/>
              <a:t>Jak postęp technologiczny przekłada się na wzrost gospodarczy?</a:t>
            </a:r>
          </a:p>
          <a:p>
            <a:pPr lvl="1"/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6769CD74-DE9B-B972-6DF5-D1263CFA9598}"/>
                  </a:ext>
                </a:extLst>
              </p:cNvPr>
              <p:cNvSpPr txBox="1"/>
              <p:nvPr/>
            </p:nvSpPr>
            <p:spPr>
              <a:xfrm>
                <a:off x="3831771" y="4099749"/>
                <a:ext cx="13713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6769CD74-DE9B-B972-6DF5-D1263CFA9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771" y="4099749"/>
                <a:ext cx="1371337" cy="276999"/>
              </a:xfrm>
              <a:prstGeom prst="rect">
                <a:avLst/>
              </a:prstGeom>
              <a:blipFill>
                <a:blip r:embed="rId2"/>
                <a:stretch>
                  <a:fillRect l="-4000" t="-4444" r="-5778" b="-3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62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1B5875-9E6F-1FC4-FCB5-F40F553E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82" y="387895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Automatyzacja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B7ADF1-B822-1E14-25E4-007BD31DE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82" y="1322469"/>
            <a:ext cx="7115018" cy="3249861"/>
          </a:xfrm>
        </p:spPr>
        <p:txBody>
          <a:bodyPr/>
          <a:lstStyle/>
          <a:p>
            <a:r>
              <a:rPr lang="pl-PL" b="1" dirty="0"/>
              <a:t>Postęp technologiczny </a:t>
            </a:r>
            <a:r>
              <a:rPr lang="pl-PL" dirty="0"/>
              <a:t>zwiększa produktywność pracy</a:t>
            </a:r>
          </a:p>
          <a:p>
            <a:pPr lvl="1"/>
            <a:r>
              <a:rPr lang="pl-PL" dirty="0"/>
              <a:t>Wspomaga pracę człowieka</a:t>
            </a:r>
          </a:p>
          <a:p>
            <a:pPr lvl="1"/>
            <a:r>
              <a:rPr lang="pl-PL" dirty="0"/>
              <a:t>Praca człowieka pozostaje niezbędna</a:t>
            </a:r>
          </a:p>
          <a:p>
            <a:r>
              <a:rPr lang="pl-PL" b="1" dirty="0"/>
              <a:t>Automatyzacja</a:t>
            </a:r>
            <a:r>
              <a:rPr lang="pl-PL" dirty="0"/>
              <a:t>, w tym m.in. poprzez AI</a:t>
            </a:r>
            <a:endParaRPr lang="pl-PL" b="1" dirty="0"/>
          </a:p>
          <a:p>
            <a:pPr lvl="1"/>
            <a:r>
              <a:rPr lang="pl-PL" dirty="0"/>
              <a:t>Zastępuje pracę człowieka</a:t>
            </a:r>
          </a:p>
          <a:p>
            <a:pPr lvl="1"/>
            <a:r>
              <a:rPr lang="pl-PL" dirty="0"/>
              <a:t>Może wspomóc pracę innego człowieka…</a:t>
            </a:r>
          </a:p>
          <a:p>
            <a:pPr lvl="1"/>
            <a:r>
              <a:rPr lang="pl-PL" dirty="0"/>
              <a:t>…ale praca człowieka może też stać się zupełnie zbędna</a:t>
            </a:r>
          </a:p>
          <a:p>
            <a:r>
              <a:rPr lang="pl-PL" b="1" dirty="0"/>
              <a:t>„Wyścig między człowiekiem a maszyną”</a:t>
            </a:r>
            <a:r>
              <a:rPr lang="pl-PL" dirty="0"/>
              <a:t> (</a:t>
            </a:r>
            <a:r>
              <a:rPr lang="pl-PL" dirty="0" err="1"/>
              <a:t>Acemoglu</a:t>
            </a:r>
            <a:r>
              <a:rPr lang="pl-PL" dirty="0"/>
              <a:t> i </a:t>
            </a:r>
            <a:r>
              <a:rPr lang="pl-PL" dirty="0" err="1"/>
              <a:t>Restrepo</a:t>
            </a:r>
            <a:r>
              <a:rPr lang="pl-PL" dirty="0"/>
              <a:t>, 2018)</a:t>
            </a:r>
          </a:p>
          <a:p>
            <a:pPr lvl="1"/>
            <a:r>
              <a:rPr lang="pl-PL" dirty="0"/>
              <a:t>Automatyzacja sprzyja wzrostowi gospodarczemu</a:t>
            </a:r>
          </a:p>
          <a:p>
            <a:pPr lvl="1"/>
            <a:r>
              <a:rPr lang="pl-PL" dirty="0"/>
              <a:t>Ma nieoczywiste konsekwencje dla rynku pracy</a:t>
            </a:r>
          </a:p>
          <a:p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3DE95790-11AC-5E3E-33DE-F088445ABFB3}"/>
                  </a:ext>
                </a:extLst>
              </p:cNvPr>
              <p:cNvSpPr txBox="1"/>
              <p:nvPr/>
            </p:nvSpPr>
            <p:spPr>
              <a:xfrm>
                <a:off x="6531428" y="1707098"/>
                <a:ext cx="13713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4" name="pole tekstowe 3">
                <a:extLst>
                  <a:ext uri="{FF2B5EF4-FFF2-40B4-BE49-F238E27FC236}">
                    <a16:creationId xmlns:a16="http://schemas.microsoft.com/office/drawing/2014/main" id="{3DE95790-11AC-5E3E-33DE-F088445AB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8" y="1707098"/>
                <a:ext cx="1371337" cy="276999"/>
              </a:xfrm>
              <a:prstGeom prst="rect">
                <a:avLst/>
              </a:prstGeom>
              <a:blipFill>
                <a:blip r:embed="rId2"/>
                <a:stretch>
                  <a:fillRect l="-3556" t="-2222" r="-5778" b="-3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ABA11F8D-06A1-EFDB-4FC7-3BFBBB1EC034}"/>
                  </a:ext>
                </a:extLst>
              </p:cNvPr>
              <p:cNvSpPr txBox="1"/>
              <p:nvPr/>
            </p:nvSpPr>
            <p:spPr>
              <a:xfrm>
                <a:off x="6531427" y="2670400"/>
                <a:ext cx="1828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𝐴𝐿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l-PL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ABA11F8D-06A1-EFDB-4FC7-3BFBBB1EC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7" y="2670400"/>
                <a:ext cx="1828193" cy="276999"/>
              </a:xfrm>
              <a:prstGeom prst="rect">
                <a:avLst/>
              </a:prstGeom>
              <a:blipFill>
                <a:blip r:embed="rId3"/>
                <a:stretch>
                  <a:fillRect l="-2333" t="-2222" r="-4333" b="-3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94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1B157573-0EE7-0A4D-2551-3C66AEB7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sz="1050" dirty="0"/>
              <a:t>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53F9BA7-BCEC-370B-302E-EDE9BE061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0"/>
            <a:ext cx="65468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9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99AC42-E618-4B26-BBFD-3FC311C31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6" y="1277227"/>
            <a:ext cx="7118128" cy="316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6">
            <a:extLst>
              <a:ext uri="{FF2B5EF4-FFF2-40B4-BE49-F238E27FC236}">
                <a16:creationId xmlns:a16="http://schemas.microsoft.com/office/drawing/2014/main" id="{5AD2A3A8-73DF-45D5-BD17-F879D0CAB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855" y="4540731"/>
            <a:ext cx="35237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350" dirty="0">
                <a:latin typeface="+mj-lt"/>
              </a:rPr>
              <a:t>Źródło: </a:t>
            </a:r>
            <a:r>
              <a:rPr lang="pl-PL" altLang="pl-PL" sz="1350" dirty="0" err="1">
                <a:latin typeface="+mj-lt"/>
              </a:rPr>
              <a:t>Galor</a:t>
            </a:r>
            <a:r>
              <a:rPr lang="pl-PL" altLang="pl-PL" sz="1350" dirty="0">
                <a:latin typeface="+mj-lt"/>
              </a:rPr>
              <a:t> (2005). Dane dotyczą Anglii.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70806B4-EF26-4F61-9A29-F57E0D23D461}"/>
              </a:ext>
            </a:extLst>
          </p:cNvPr>
          <p:cNvSpPr txBox="1"/>
          <p:nvPr/>
        </p:nvSpPr>
        <p:spPr>
          <a:xfrm>
            <a:off x="2052692" y="899916"/>
            <a:ext cx="17533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>
                <a:latin typeface="+mj-lt"/>
              </a:rPr>
              <a:t>Krzywa </a:t>
            </a:r>
            <a:r>
              <a:rPr lang="pl-PL" sz="1350" dirty="0" err="1">
                <a:latin typeface="+mj-lt"/>
              </a:rPr>
              <a:t>Kuznetsa</a:t>
            </a:r>
            <a:endParaRPr lang="pl-PL" sz="1350" dirty="0">
              <a:latin typeface="+mj-lt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BBEFBE4-4481-45BA-A48C-A80286199661}"/>
              </a:ext>
            </a:extLst>
          </p:cNvPr>
          <p:cNvSpPr txBox="1"/>
          <p:nvPr/>
        </p:nvSpPr>
        <p:spPr>
          <a:xfrm>
            <a:off x="5471714" y="899916"/>
            <a:ext cx="23838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>
                <a:latin typeface="+mj-lt"/>
              </a:rPr>
              <a:t>Rola kapitału ludzkiego</a:t>
            </a:r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7886B751-1C2A-7AFA-7AC9-BE23D28F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00" y="261727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Początki rewolucji przemysłowej</a:t>
            </a:r>
          </a:p>
        </p:txBody>
      </p:sp>
    </p:spTree>
    <p:extLst>
      <p:ext uri="{BB962C8B-B14F-4D97-AF65-F5344CB8AC3E}">
        <p14:creationId xmlns:p14="http://schemas.microsoft.com/office/powerpoint/2010/main" val="1811849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4CCCD5CA-C8A3-4C7E-A7BE-A2B611B4C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500" y="818580"/>
            <a:ext cx="5879001" cy="3912845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C6CD06E1-4192-BFBE-1FC5-FDF9C5CAE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91" y="284713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Początki rewolucji cyfrowej</a:t>
            </a:r>
          </a:p>
        </p:txBody>
      </p:sp>
    </p:spTree>
    <p:extLst>
      <p:ext uri="{BB962C8B-B14F-4D97-AF65-F5344CB8AC3E}">
        <p14:creationId xmlns:p14="http://schemas.microsoft.com/office/powerpoint/2010/main" val="142157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6ECA4-C4E0-5252-199E-941C7E15D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przykładowy tytuł">
            <a:extLst>
              <a:ext uri="{FF2B5EF4-FFF2-40B4-BE49-F238E27FC236}">
                <a16:creationId xmlns:a16="http://schemas.microsoft.com/office/drawing/2014/main" id="{102A229A-66B2-4893-8221-C8873C73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847" y="258005"/>
            <a:ext cx="5750936" cy="675334"/>
          </a:xfrm>
        </p:spPr>
        <p:txBody>
          <a:bodyPr>
            <a:normAutofit/>
          </a:bodyPr>
          <a:lstStyle/>
          <a:p>
            <a:r>
              <a:rPr lang="pl-PL" sz="2400" dirty="0"/>
              <a:t>Rozkład dochodów na świecie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186AB68-06FD-DEAF-451C-2BAC0410BDD1}"/>
              </a:ext>
            </a:extLst>
          </p:cNvPr>
          <p:cNvSpPr txBox="1"/>
          <p:nvPr/>
        </p:nvSpPr>
        <p:spPr>
          <a:xfrm>
            <a:off x="7660240" y="76565"/>
            <a:ext cx="12333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schemeClr val="accent5"/>
                </a:solidFill>
              </a:rPr>
              <a:t>Źródło:</a:t>
            </a:r>
            <a:endParaRPr lang="en-US" sz="1050" dirty="0">
              <a:solidFill>
                <a:schemeClr val="accent5"/>
              </a:solidFill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0C9BEB51-A1FB-F475-CDE4-EC062644B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236" y="317459"/>
            <a:ext cx="1019317" cy="70494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3C62A8B-7FB7-2DB2-77B3-F2A16F761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29" y="1620713"/>
            <a:ext cx="6965795" cy="274534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382B1C-6259-CB3A-0A66-BF23EF233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29" y="1189464"/>
            <a:ext cx="6853397" cy="33038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2D588C2-3205-C4EF-413A-D3C261915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29" y="795454"/>
            <a:ext cx="6848055" cy="416937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4EEAAA6-E3FB-AF56-BA40-516B1425F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60" y="827736"/>
            <a:ext cx="4742992" cy="7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62B8AD-548E-D78E-7B01-5DC31BE6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417" y="253999"/>
            <a:ext cx="7387161" cy="789710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Sztuczna inteligencja: GPT jest GPT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13ACF98-7B70-BAEC-3F25-643B169F2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24" y="930564"/>
            <a:ext cx="5992807" cy="35640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E6DB089-B850-EB70-CE66-63CAB153912A}"/>
              </a:ext>
            </a:extLst>
          </p:cNvPr>
          <p:cNvSpPr txBox="1"/>
          <p:nvPr/>
        </p:nvSpPr>
        <p:spPr>
          <a:xfrm>
            <a:off x="3722522" y="4523964"/>
            <a:ext cx="24414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>
                <a:ea typeface="Times New Roman" panose="02020603050405020304" pitchFamily="18" charset="0"/>
              </a:rPr>
              <a:t>Źródło</a:t>
            </a:r>
            <a:r>
              <a:rPr lang="en-US" sz="1350" dirty="0">
                <a:ea typeface="Times New Roman" panose="02020603050405020304" pitchFamily="18" charset="0"/>
              </a:rPr>
              <a:t>: Sevilla et al. (2022) </a:t>
            </a:r>
            <a:endParaRPr lang="pl-PL" sz="1350" dirty="0"/>
          </a:p>
        </p:txBody>
      </p:sp>
    </p:spTree>
    <p:extLst>
      <p:ext uri="{BB962C8B-B14F-4D97-AF65-F5344CB8AC3E}">
        <p14:creationId xmlns:p14="http://schemas.microsoft.com/office/powerpoint/2010/main" val="812915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6EACD-A721-4F43-3AE4-F3BF347F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06FA2D-C885-0CB0-1F35-AE974EAA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93" y="243397"/>
            <a:ext cx="7773417" cy="675334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Perspektywy wzrostu w przyszłości (1)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398D77C-4222-A6B6-699C-B07B32804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56" y="946202"/>
            <a:ext cx="4645344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74424FB-55F7-9AE7-F47A-D5A267EF554E}"/>
              </a:ext>
            </a:extLst>
          </p:cNvPr>
          <p:cNvSpPr txBox="1"/>
          <p:nvPr/>
        </p:nvSpPr>
        <p:spPr>
          <a:xfrm>
            <a:off x="4774516" y="3950935"/>
            <a:ext cx="391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/>
              <a:t>Roodman</a:t>
            </a:r>
            <a:r>
              <a:rPr lang="pl-PL" sz="1200" dirty="0"/>
              <a:t>, D. (2020), </a:t>
            </a:r>
            <a:r>
              <a:rPr lang="en-US" sz="1200" i="1" dirty="0"/>
              <a:t>On the probability distribution of long-term changes in the growth rate of the global economy: An outside view</a:t>
            </a:r>
            <a:r>
              <a:rPr lang="pl-PL" sz="1200" i="1" dirty="0"/>
              <a:t>. </a:t>
            </a:r>
            <a:r>
              <a:rPr lang="pl-PL" sz="1200" dirty="0"/>
              <a:t>Open </a:t>
            </a:r>
            <a:r>
              <a:rPr lang="pl-PL" sz="1200" dirty="0" err="1"/>
              <a:t>Philanthropy</a:t>
            </a:r>
            <a:r>
              <a:rPr lang="pl-PL" sz="1200" dirty="0"/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CE7DF9F-CB04-78B3-2DEA-3CAEAC7428FF}"/>
              </a:ext>
            </a:extLst>
          </p:cNvPr>
          <p:cNvSpPr txBox="1"/>
          <p:nvPr/>
        </p:nvSpPr>
        <p:spPr>
          <a:xfrm>
            <a:off x="789610" y="398766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OECD (2018), </a:t>
            </a:r>
            <a:r>
              <a:rPr lang="pl-PL" sz="1200" i="1" dirty="0"/>
              <a:t>GDP </a:t>
            </a:r>
            <a:r>
              <a:rPr lang="pl-PL" sz="1200" i="1" dirty="0" err="1"/>
              <a:t>long</a:t>
            </a:r>
            <a:r>
              <a:rPr lang="pl-PL" sz="1200" i="1" dirty="0"/>
              <a:t>-term </a:t>
            </a:r>
            <a:r>
              <a:rPr lang="pl-PL" sz="1200" i="1" dirty="0" err="1"/>
              <a:t>forecast</a:t>
            </a:r>
            <a:r>
              <a:rPr lang="pl-PL" sz="1200" i="1" dirty="0"/>
              <a:t> (</a:t>
            </a:r>
            <a:r>
              <a:rPr lang="pl-PL" sz="1200" i="1" dirty="0" err="1"/>
              <a:t>indicator</a:t>
            </a:r>
            <a:r>
              <a:rPr lang="pl-PL" sz="1200" i="1" dirty="0"/>
              <a:t>). </a:t>
            </a:r>
            <a:br>
              <a:rPr lang="pl-PL" sz="1200" i="1" dirty="0"/>
            </a:br>
            <a:r>
              <a:rPr lang="pl-PL" sz="1200" dirty="0"/>
              <a:t>doi: 10.1787/d927bc18-en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7AF587B7-B3C6-B486-DAE1-339A9B664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815599"/>
              </p:ext>
            </p:extLst>
          </p:nvPr>
        </p:nvGraphicFramePr>
        <p:xfrm>
          <a:off x="441733" y="1176689"/>
          <a:ext cx="3758123" cy="24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84E5BD20-7BA3-3B0A-68D2-70C1DA04A0E2}"/>
              </a:ext>
            </a:extLst>
          </p:cNvPr>
          <p:cNvSpPr txBox="1"/>
          <p:nvPr/>
        </p:nvSpPr>
        <p:spPr>
          <a:xfrm>
            <a:off x="430104" y="946255"/>
            <a:ext cx="3781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Światowy PKB, prognoza OECD do 2060 r.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2BF51D9-D67A-D689-9522-9561537338D7}"/>
              </a:ext>
            </a:extLst>
          </p:cNvPr>
          <p:cNvSpPr txBox="1"/>
          <p:nvPr/>
        </p:nvSpPr>
        <p:spPr>
          <a:xfrm>
            <a:off x="2685134" y="2152248"/>
            <a:ext cx="1526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Trend wykładniczy</a:t>
            </a:r>
          </a:p>
        </p:txBody>
      </p:sp>
      <p:sp>
        <p:nvSpPr>
          <p:cNvPr id="12" name="Wybuch: 8 punktów 11">
            <a:extLst>
              <a:ext uri="{FF2B5EF4-FFF2-40B4-BE49-F238E27FC236}">
                <a16:creationId xmlns:a16="http://schemas.microsoft.com/office/drawing/2014/main" id="{8204AE28-B6CE-B86F-8154-1A94653873E9}"/>
              </a:ext>
            </a:extLst>
          </p:cNvPr>
          <p:cNvSpPr/>
          <p:nvPr/>
        </p:nvSpPr>
        <p:spPr>
          <a:xfrm>
            <a:off x="7395390" y="1139922"/>
            <a:ext cx="864096" cy="5040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/>
              <a:t>2047</a:t>
            </a:r>
          </a:p>
        </p:txBody>
      </p:sp>
    </p:spTree>
    <p:extLst>
      <p:ext uri="{BB962C8B-B14F-4D97-AF65-F5344CB8AC3E}">
        <p14:creationId xmlns:p14="http://schemas.microsoft.com/office/powerpoint/2010/main" val="395948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FB0E6B-A277-8C26-A7D6-7ADC3B93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00" y="279038"/>
            <a:ext cx="7773417" cy="675334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Perspektywy wzrostu w przyszłości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272356-4204-A957-F896-AFA18874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00" y="1203408"/>
            <a:ext cx="7768800" cy="3394472"/>
          </a:xfrm>
        </p:spPr>
        <p:txBody>
          <a:bodyPr/>
          <a:lstStyle/>
          <a:p>
            <a:r>
              <a:rPr lang="pl-PL" b="1" dirty="0"/>
              <a:t>Rozważane scenariusze</a:t>
            </a:r>
          </a:p>
          <a:p>
            <a:pPr lvl="1"/>
            <a:r>
              <a:rPr lang="pl-PL" dirty="0"/>
              <a:t>Długotrwała stagnacja (Gordon, 2016) </a:t>
            </a:r>
          </a:p>
          <a:p>
            <a:pPr lvl="1"/>
            <a:r>
              <a:rPr lang="pl-PL" dirty="0"/>
              <a:t>Stabilny wzrost napędzany postępem technologicznym</a:t>
            </a:r>
          </a:p>
          <a:p>
            <a:pPr lvl="1"/>
            <a:r>
              <a:rPr lang="pl-PL" dirty="0"/>
              <a:t>Przyspieszenie wzrostu dzięki pełnej automatyzacji i AI</a:t>
            </a:r>
          </a:p>
          <a:p>
            <a:pPr lvl="1"/>
            <a:r>
              <a:rPr lang="pl-PL" dirty="0"/>
              <a:t>Technologiczna osobliwość (2030? 2050?)</a:t>
            </a:r>
          </a:p>
          <a:p>
            <a:endParaRPr lang="pl-PL" dirty="0"/>
          </a:p>
          <a:p>
            <a:r>
              <a:rPr lang="pl-PL" b="1" dirty="0"/>
              <a:t>Kluczowe pytania</a:t>
            </a:r>
          </a:p>
          <a:p>
            <a:pPr lvl="1"/>
            <a:r>
              <a:rPr lang="pl-PL" dirty="0"/>
              <a:t>Perspektywy dalszej automatyzacji</a:t>
            </a:r>
          </a:p>
          <a:p>
            <a:pPr lvl="1"/>
            <a:r>
              <a:rPr lang="pl-PL" dirty="0"/>
              <a:t>Perspektywy rozwoju AI</a:t>
            </a:r>
          </a:p>
          <a:p>
            <a:pPr lvl="1"/>
            <a:r>
              <a:rPr lang="pl-PL" dirty="0"/>
              <a:t>Czy </a:t>
            </a:r>
            <a:r>
              <a:rPr lang="pl-PL" b="1" dirty="0" err="1"/>
              <a:t>transformatywna</a:t>
            </a:r>
            <a:r>
              <a:rPr lang="pl-PL" b="1" dirty="0"/>
              <a:t> AI (AGI) </a:t>
            </a:r>
            <a:r>
              <a:rPr lang="pl-PL" dirty="0"/>
              <a:t>– jeśli powstanie – będzie nam przyjazna?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8582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Obraz zawierający diagram, tekst, linia, Wykres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40F1301-304D-07DA-5BD2-F8ED6085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00" y="1008743"/>
            <a:ext cx="4079386" cy="345984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4E76A4A-3176-3FE9-D427-0829975F0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3" y="166495"/>
            <a:ext cx="7431314" cy="675334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Czy TAI/AGI przejmie kontrolę? </a:t>
            </a:r>
            <a:br>
              <a:rPr lang="pl-PL" sz="2400" dirty="0"/>
            </a:br>
            <a:r>
              <a:rPr lang="pl-PL" sz="2400" dirty="0"/>
              <a:t>I czy będzie przyjazna ludzkości?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91F6813-2109-184C-6669-85AB224E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7" name="Obraz 6" descr="Obraz zawierający zabawka, figurka, robot, Postać fikcyjn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43A90AD-9C85-159F-1572-21A9E30A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087" y="1008743"/>
            <a:ext cx="4822827" cy="2755901"/>
          </a:xfrm>
          <a:prstGeom prst="rect">
            <a:avLst/>
          </a:prstGeom>
        </p:spPr>
      </p:pic>
      <p:pic>
        <p:nvPicPr>
          <p:cNvPr id="1028" name="Picture 4" descr="Obraz znaleziony dla: shiny happy people">
            <a:extLst>
              <a:ext uri="{FF2B5EF4-FFF2-40B4-BE49-F238E27FC236}">
                <a16:creationId xmlns:a16="http://schemas.microsoft.com/office/drawing/2014/main" id="{37AAA53B-6222-8D79-4BBB-D43EC5D63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28" y="2489199"/>
            <a:ext cx="1133154" cy="16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raz znaleziony dla: kill em all">
            <a:extLst>
              <a:ext uri="{FF2B5EF4-FFF2-40B4-BE49-F238E27FC236}">
                <a16:creationId xmlns:a16="http://schemas.microsoft.com/office/drawing/2014/main" id="{BD306A4A-40FA-0BBC-4C6B-4BF2A27AE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88" y="2489199"/>
            <a:ext cx="1154670" cy="167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2AA9F67-58E0-28F4-F421-84B53E809B25}"/>
              </a:ext>
            </a:extLst>
          </p:cNvPr>
          <p:cNvSpPr txBox="1"/>
          <p:nvPr/>
        </p:nvSpPr>
        <p:spPr>
          <a:xfrm>
            <a:off x="1519799" y="4662711"/>
            <a:ext cx="26095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>
                <a:ea typeface="Times New Roman" panose="02020603050405020304" pitchFamily="18" charset="0"/>
              </a:rPr>
              <a:t>Źródło</a:t>
            </a:r>
            <a:r>
              <a:rPr lang="en-US" sz="1350" dirty="0">
                <a:ea typeface="Times New Roman" panose="02020603050405020304" pitchFamily="18" charset="0"/>
              </a:rPr>
              <a:t>: </a:t>
            </a:r>
            <a:r>
              <a:rPr lang="pl-PL" sz="1350" dirty="0">
                <a:ea typeface="Times New Roman" panose="02020603050405020304" pitchFamily="18" charset="0"/>
              </a:rPr>
              <a:t>Growiec i </a:t>
            </a:r>
            <a:r>
              <a:rPr lang="pl-PL" sz="1350" dirty="0" err="1">
                <a:ea typeface="Times New Roman" panose="02020603050405020304" pitchFamily="18" charset="0"/>
              </a:rPr>
              <a:t>Prettner</a:t>
            </a:r>
            <a:r>
              <a:rPr lang="pl-PL" sz="1350" dirty="0">
                <a:ea typeface="Times New Roman" panose="02020603050405020304" pitchFamily="18" charset="0"/>
              </a:rPr>
              <a:t> (2025).</a:t>
            </a:r>
            <a:r>
              <a:rPr lang="en-US" sz="1350" dirty="0">
                <a:ea typeface="Times New Roman" panose="02020603050405020304" pitchFamily="18" charset="0"/>
              </a:rPr>
              <a:t> </a:t>
            </a:r>
            <a:endParaRPr lang="pl-PL" sz="1350" dirty="0"/>
          </a:p>
        </p:txBody>
      </p:sp>
    </p:spTree>
    <p:extLst>
      <p:ext uri="{BB962C8B-B14F-4D97-AF65-F5344CB8AC3E}">
        <p14:creationId xmlns:p14="http://schemas.microsoft.com/office/powerpoint/2010/main" val="379049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przykładowy tytu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Wzrost i rozwój gospodarczy</a:t>
            </a:r>
          </a:p>
        </p:txBody>
      </p:sp>
      <p:sp>
        <p:nvSpPr>
          <p:cNvPr id="3" name="Podtytuł 2" descr="przykładowy podtytu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prof. dr hab. Jakub Growiec</a:t>
            </a:r>
          </a:p>
          <a:p>
            <a:r>
              <a:rPr lang="pl-PL" dirty="0"/>
              <a:t>Kolegium Analiz Ekonomicznych, SGH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5 marca 2025, Warszawa</a:t>
            </a:r>
          </a:p>
        </p:txBody>
      </p:sp>
    </p:spTree>
    <p:extLst>
      <p:ext uri="{BB962C8B-B14F-4D97-AF65-F5344CB8AC3E}">
        <p14:creationId xmlns:p14="http://schemas.microsoft.com/office/powerpoint/2010/main" val="726074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E709C3-DEB6-599A-B6EE-B2E911180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971" y="210961"/>
            <a:ext cx="3966057" cy="675334"/>
          </a:xfrm>
        </p:spPr>
        <p:txBody>
          <a:bodyPr>
            <a:normAutofit/>
          </a:bodyPr>
          <a:lstStyle/>
          <a:p>
            <a:r>
              <a:rPr lang="pl-PL" sz="2400" dirty="0"/>
              <a:t>Bezwstydna autoreklama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A7C6E76-0752-7249-0F8D-3C7A7637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2050" name="Picture 2" descr="Okładka">
            <a:extLst>
              <a:ext uri="{FF2B5EF4-FFF2-40B4-BE49-F238E27FC236}">
                <a16:creationId xmlns:a16="http://schemas.microsoft.com/office/drawing/2014/main" id="{248D0BD3-299E-8D72-895D-7B7C63AFA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9" y="856343"/>
            <a:ext cx="2415491" cy="36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EE04433-174B-6893-2BC7-882515EE0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730" y="856343"/>
            <a:ext cx="4895149" cy="283028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CEA1ABD-3A78-C15C-D9A7-CF27513B4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883" y="2852056"/>
            <a:ext cx="3548799" cy="22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56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D903D-84F7-F042-5819-FE8D730D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descr="przykładowy tytuł">
            <a:extLst>
              <a:ext uri="{FF2B5EF4-FFF2-40B4-BE49-F238E27FC236}">
                <a16:creationId xmlns:a16="http://schemas.microsoft.com/office/drawing/2014/main" id="{C79DE39F-B923-F571-FC67-FB2F884B8A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 descr="przykładowy podtytuł">
            <a:extLst>
              <a:ext uri="{FF2B5EF4-FFF2-40B4-BE49-F238E27FC236}">
                <a16:creationId xmlns:a16="http://schemas.microsoft.com/office/drawing/2014/main" id="{A56CBC98-13BF-EC1F-D552-9F2E16FE0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prof. dr hab. Jakub Growiec</a:t>
            </a:r>
          </a:p>
          <a:p>
            <a:r>
              <a:rPr lang="pl-PL" dirty="0"/>
              <a:t>https://e-web.sgh.waw.pl/jg23234/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35624C-5B7F-152D-71A9-A777642E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5 marca 2025, Warszawa</a:t>
            </a:r>
          </a:p>
        </p:txBody>
      </p:sp>
    </p:spTree>
    <p:extLst>
      <p:ext uri="{BB962C8B-B14F-4D97-AF65-F5344CB8AC3E}">
        <p14:creationId xmlns:p14="http://schemas.microsoft.com/office/powerpoint/2010/main" val="153594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9CEAD7-A7B6-0D6A-889B-EFB5D4AC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01" y="90063"/>
            <a:ext cx="7954197" cy="869400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 algn="ctr"/>
            <a:r>
              <a:rPr lang="en-US" sz="2400" dirty="0" err="1">
                <a:cs typeface="+mj-cs"/>
              </a:rPr>
              <a:t>Wzrost</a:t>
            </a:r>
            <a:r>
              <a:rPr lang="en-US" sz="2400" dirty="0">
                <a:cs typeface="+mj-cs"/>
              </a:rPr>
              <a:t> </a:t>
            </a:r>
            <a:r>
              <a:rPr lang="en-US" sz="2400" dirty="0" err="1">
                <a:cs typeface="+mj-cs"/>
              </a:rPr>
              <a:t>gospodarczy</a:t>
            </a:r>
            <a:r>
              <a:rPr lang="pl-PL" sz="2400" dirty="0">
                <a:cs typeface="+mj-cs"/>
              </a:rPr>
              <a:t> i konwergencja od 1800 r.</a:t>
            </a:r>
            <a:endParaRPr lang="en-US" sz="2400" dirty="0">
              <a:cs typeface="+mj-cs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48A0659-2750-2093-C628-55D28976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885" y="959463"/>
            <a:ext cx="6360230" cy="333912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C726421-8108-EA81-3964-36D775D2C487}"/>
              </a:ext>
            </a:extLst>
          </p:cNvPr>
          <p:cNvSpPr txBox="1"/>
          <p:nvPr/>
        </p:nvSpPr>
        <p:spPr>
          <a:xfrm>
            <a:off x="3661888" y="4407440"/>
            <a:ext cx="20712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/>
              <a:t>Źródło: gapminder.org</a:t>
            </a:r>
          </a:p>
        </p:txBody>
      </p:sp>
    </p:spTree>
    <p:extLst>
      <p:ext uri="{BB962C8B-B14F-4D97-AF65-F5344CB8AC3E}">
        <p14:creationId xmlns:p14="http://schemas.microsoft.com/office/powerpoint/2010/main" val="191643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15D798-EA6D-37CC-28F7-B7469DFB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10" y="214092"/>
            <a:ext cx="8127379" cy="869400"/>
          </a:xfrm>
        </p:spPr>
        <p:txBody>
          <a:bodyPr vert="horz" lIns="68580" tIns="34290" rIns="68580" bIns="34290" rtlCol="0" anchor="ctr" anchorCtr="0">
            <a:noAutofit/>
          </a:bodyPr>
          <a:lstStyle/>
          <a:p>
            <a:pPr algn="ctr"/>
            <a:r>
              <a:rPr lang="en-US" sz="2400" dirty="0">
                <a:cs typeface="+mj-cs"/>
              </a:rPr>
              <a:t>W</a:t>
            </a:r>
            <a:r>
              <a:rPr lang="pl-PL" sz="2400" dirty="0">
                <a:cs typeface="+mj-cs"/>
              </a:rPr>
              <a:t> bardzo długiej perspektywie czasowej produkt rośnie szybciej niż wykładniczo</a:t>
            </a:r>
            <a:endParaRPr lang="en-US" sz="2400" dirty="0">
              <a:cs typeface="+mj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0DDDDF6-B8C5-BE1C-A8C5-37DA179F8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69" y="1388021"/>
            <a:ext cx="8495662" cy="287425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7C14816-BE89-5EE0-FA54-7D4BEE621952}"/>
              </a:ext>
            </a:extLst>
          </p:cNvPr>
          <p:cNvSpPr txBox="1"/>
          <p:nvPr/>
        </p:nvSpPr>
        <p:spPr>
          <a:xfrm>
            <a:off x="2213428" y="4194626"/>
            <a:ext cx="5638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50" dirty="0"/>
              <a:t>Źródło: Growiec (2022) na podstawie: Kremer (1993), </a:t>
            </a:r>
            <a:r>
              <a:rPr lang="pl-PL" sz="1350" dirty="0" err="1"/>
              <a:t>Piketty</a:t>
            </a:r>
            <a:r>
              <a:rPr lang="pl-PL" sz="1350" dirty="0"/>
              <a:t> (2014).</a:t>
            </a:r>
          </a:p>
        </p:txBody>
      </p:sp>
    </p:spTree>
    <p:extLst>
      <p:ext uri="{BB962C8B-B14F-4D97-AF65-F5344CB8AC3E}">
        <p14:creationId xmlns:p14="http://schemas.microsoft.com/office/powerpoint/2010/main" val="97827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FA9AFA-A839-27DA-6DAC-ACFF9A19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280516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Pięć er rozwoju cywilizacji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CE312A-A6FB-03A8-3420-5073DA76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22" y="872881"/>
            <a:ext cx="7680649" cy="3953119"/>
          </a:xfrm>
        </p:spPr>
        <p:txBody>
          <a:bodyPr>
            <a:normAutofit/>
          </a:bodyPr>
          <a:lstStyle/>
          <a:p>
            <a:r>
              <a:rPr lang="pl-PL" b="1" dirty="0"/>
              <a:t>Era łowiecko-zbieracka</a:t>
            </a:r>
            <a:r>
              <a:rPr lang="pl-PL" dirty="0"/>
              <a:t> (~70 000 – 10 000 lat temu)</a:t>
            </a:r>
          </a:p>
          <a:p>
            <a:pPr lvl="1"/>
            <a:r>
              <a:rPr lang="pl-PL" i="1" dirty="0"/>
              <a:t>Homo sapiens </a:t>
            </a:r>
            <a:r>
              <a:rPr lang="pl-PL" dirty="0"/>
              <a:t>podbija świat</a:t>
            </a:r>
            <a:endParaRPr lang="pl-PL" i="1" dirty="0"/>
          </a:p>
          <a:p>
            <a:r>
              <a:rPr lang="pl-PL" b="1" dirty="0"/>
              <a:t>Era rolnicza</a:t>
            </a:r>
            <a:r>
              <a:rPr lang="pl-PL" dirty="0"/>
              <a:t> (~10 000 lat temu – 1550 r. n.e.)</a:t>
            </a:r>
          </a:p>
          <a:p>
            <a:pPr lvl="1"/>
            <a:r>
              <a:rPr lang="pl-PL" dirty="0"/>
              <a:t>Dzięki rolnictwu wzrasta populacja i pojawiają się państwa</a:t>
            </a:r>
          </a:p>
          <a:p>
            <a:r>
              <a:rPr lang="pl-PL" b="1" dirty="0"/>
              <a:t>Era „oświeceniowa” </a:t>
            </a:r>
            <a:r>
              <a:rPr lang="pl-PL" dirty="0"/>
              <a:t>(1550-1800)</a:t>
            </a:r>
          </a:p>
          <a:p>
            <a:pPr lvl="1"/>
            <a:r>
              <a:rPr lang="pl-PL" dirty="0"/>
              <a:t>Przyspieszenie postępu </a:t>
            </a:r>
          </a:p>
          <a:p>
            <a:pPr marL="457200" lvl="1" indent="0">
              <a:buNone/>
            </a:pPr>
            <a:r>
              <a:rPr lang="pl-PL" dirty="0"/>
              <a:t>	technologicznego</a:t>
            </a:r>
          </a:p>
          <a:p>
            <a:r>
              <a:rPr lang="pl-PL" b="1" dirty="0"/>
              <a:t>Era przemysłowa </a:t>
            </a:r>
            <a:r>
              <a:rPr lang="pl-PL" dirty="0"/>
              <a:t>(1800-1980)</a:t>
            </a:r>
          </a:p>
          <a:p>
            <a:pPr lvl="1"/>
            <a:r>
              <a:rPr lang="pl-PL" dirty="0"/>
              <a:t>Akumulacja kapitału fizycznego, </a:t>
            </a:r>
          </a:p>
          <a:p>
            <a:pPr marL="457200" lvl="1" indent="0">
              <a:buNone/>
            </a:pPr>
            <a:r>
              <a:rPr lang="pl-PL" dirty="0"/>
              <a:t>	początek wzrostu PKB </a:t>
            </a:r>
            <a:r>
              <a:rPr lang="pl-PL" i="1" dirty="0"/>
              <a:t>per capita</a:t>
            </a:r>
          </a:p>
          <a:p>
            <a:r>
              <a:rPr lang="pl-PL" b="1" dirty="0"/>
              <a:t>Era cyfrowa</a:t>
            </a:r>
            <a:r>
              <a:rPr lang="pl-PL" dirty="0"/>
              <a:t> (1980-?)</a:t>
            </a:r>
          </a:p>
          <a:p>
            <a:pPr lvl="1"/>
            <a:r>
              <a:rPr lang="pl-PL" dirty="0"/>
              <a:t>Przetwarzanie informacji </a:t>
            </a:r>
          </a:p>
          <a:p>
            <a:pPr marL="914400" lvl="2" indent="0">
              <a:buNone/>
            </a:pPr>
            <a:r>
              <a:rPr lang="pl-PL" dirty="0"/>
              <a:t>poza mózgiem</a:t>
            </a:r>
          </a:p>
        </p:txBody>
      </p:sp>
      <p:pic>
        <p:nvPicPr>
          <p:cNvPr id="4" name="Picture 2" descr="Zobacz obraz źródłowy">
            <a:extLst>
              <a:ext uri="{FF2B5EF4-FFF2-40B4-BE49-F238E27FC236}">
                <a16:creationId xmlns:a16="http://schemas.microsoft.com/office/drawing/2014/main" id="{42A314DA-FA51-3304-8A50-600A752E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16" y="2128763"/>
            <a:ext cx="4475584" cy="23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0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7457" y="337165"/>
            <a:ext cx="8469086" cy="675334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Tempo rozwoju globalnej cywilizacji jest rosnące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49C075D-9ED1-44A2-B2E2-92CC96807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552" y="1099631"/>
            <a:ext cx="7134896" cy="2944238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5D120DB-7724-48A8-AE45-5481F956D001}"/>
              </a:ext>
            </a:extLst>
          </p:cNvPr>
          <p:cNvSpPr txBox="1"/>
          <p:nvPr/>
        </p:nvSpPr>
        <p:spPr>
          <a:xfrm>
            <a:off x="1969752" y="4107327"/>
            <a:ext cx="5737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Growiec (2022) za: Kremer (1993), </a:t>
            </a:r>
            <a:r>
              <a:rPr lang="pl-PL" sz="1200" dirty="0" err="1"/>
              <a:t>Piketty</a:t>
            </a:r>
            <a:r>
              <a:rPr lang="pl-PL" sz="1200" dirty="0"/>
              <a:t> (2014), Hilbert and </a:t>
            </a:r>
            <a:r>
              <a:rPr lang="pl-PL" sz="1200" dirty="0" err="1"/>
              <a:t>López</a:t>
            </a:r>
            <a:r>
              <a:rPr lang="pl-PL" sz="1200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2487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82FF8C-9CC8-6B89-EBF9-0AA723858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62" y="265568"/>
            <a:ext cx="8091055" cy="652462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Czy wzrost gospodarczy się kiedyś zatrzyma?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037EA09-D67C-3467-6294-DEEA40FF4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72" y="838200"/>
            <a:ext cx="5963437" cy="417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DC4517-B0C0-E2FB-B39F-0F06CB76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291" y="368417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Źródła wzrostu gospodarczego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9BAE55-3EBB-583C-20BC-2AC24E089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Płytkie</a:t>
            </a:r>
          </a:p>
          <a:p>
            <a:pPr lvl="1"/>
            <a:r>
              <a:rPr lang="pl-PL" dirty="0"/>
              <a:t>Akumulacja kapitału fizycznego</a:t>
            </a:r>
          </a:p>
          <a:p>
            <a:pPr lvl="1"/>
            <a:r>
              <a:rPr lang="pl-PL" dirty="0"/>
              <a:t>Kapitał ludzki: edukacja</a:t>
            </a:r>
          </a:p>
          <a:p>
            <a:pPr lvl="1"/>
            <a:r>
              <a:rPr lang="pl-PL" dirty="0"/>
              <a:t>Realna konwergencja </a:t>
            </a:r>
          </a:p>
          <a:p>
            <a:pPr lvl="1"/>
            <a:endParaRPr lang="pl-PL" dirty="0"/>
          </a:p>
          <a:p>
            <a:r>
              <a:rPr lang="pl-PL" b="1" dirty="0"/>
              <a:t>Głębokie</a:t>
            </a:r>
          </a:p>
          <a:p>
            <a:pPr lvl="1"/>
            <a:r>
              <a:rPr lang="pl-PL" dirty="0"/>
              <a:t>Postęp technologiczny: B+R, dyfuzja technologii</a:t>
            </a:r>
          </a:p>
          <a:p>
            <a:pPr lvl="1"/>
            <a:r>
              <a:rPr lang="pl-PL" dirty="0"/>
              <a:t>Rewolucje technologiczne: dostęp do energii i informacji</a:t>
            </a:r>
          </a:p>
          <a:p>
            <a:pPr lvl="1"/>
            <a:r>
              <a:rPr lang="pl-PL" dirty="0"/>
              <a:t>Wzrost skali gospodarki: populacja</a:t>
            </a:r>
          </a:p>
          <a:p>
            <a:pPr lvl="1"/>
            <a:r>
              <a:rPr lang="pl-PL" dirty="0"/>
              <a:t>Instytucje: rządy prawa, stabilność polityczna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627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E3D2FA-AC8F-0065-F771-5996974B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312" y="365269"/>
            <a:ext cx="7773417" cy="675334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Przychody względem skali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AA4404-2121-3D2D-B6A1-1E39CF531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71" y="1040603"/>
            <a:ext cx="6392279" cy="3394472"/>
          </a:xfrm>
        </p:spPr>
        <p:txBody>
          <a:bodyPr/>
          <a:lstStyle/>
          <a:p>
            <a:r>
              <a:rPr lang="pl-PL" b="1" dirty="0"/>
              <a:t>Robert </a:t>
            </a:r>
            <a:r>
              <a:rPr lang="pl-PL" b="1" dirty="0" err="1"/>
              <a:t>Solow</a:t>
            </a:r>
            <a:r>
              <a:rPr lang="pl-PL" dirty="0"/>
              <a:t> (1956): akumulacja kapitału nie może być źródłem wzrostu w długim okresie ze względu na malejące przychody względem skali</a:t>
            </a:r>
          </a:p>
          <a:p>
            <a:pPr lvl="1"/>
            <a:r>
              <a:rPr lang="pl-PL" dirty="0"/>
              <a:t>Podobnie z kapitałem ludzkim</a:t>
            </a:r>
          </a:p>
          <a:p>
            <a:endParaRPr lang="pl-PL" dirty="0"/>
          </a:p>
          <a:p>
            <a:r>
              <a:rPr lang="pl-PL" b="1" dirty="0"/>
              <a:t>Paul Romer</a:t>
            </a:r>
            <a:r>
              <a:rPr lang="pl-PL" dirty="0"/>
              <a:t> (1990): technologie, idee, projekty są </a:t>
            </a:r>
            <a:br>
              <a:rPr lang="pl-PL" dirty="0"/>
            </a:br>
            <a:r>
              <a:rPr lang="pl-PL" i="1" dirty="0"/>
              <a:t>nierywalizacyjne</a:t>
            </a:r>
            <a:r>
              <a:rPr lang="pl-PL" dirty="0"/>
              <a:t>, dzięki czemu są źródłem rosnących </a:t>
            </a:r>
            <a:br>
              <a:rPr lang="pl-PL" dirty="0"/>
            </a:br>
            <a:r>
              <a:rPr lang="pl-PL" dirty="0"/>
              <a:t>przychodów względem skali</a:t>
            </a:r>
          </a:p>
          <a:p>
            <a:pPr lvl="1"/>
            <a:r>
              <a:rPr lang="pl-PL" dirty="0"/>
              <a:t>Kluczowym źródłem wzrostu jest postęp technologiczny</a:t>
            </a:r>
          </a:p>
          <a:p>
            <a:pPr lvl="1"/>
            <a:r>
              <a:rPr lang="pl-PL" dirty="0"/>
              <a:t>Pytanie: skąd się bierze postęp technologiczny?</a:t>
            </a:r>
          </a:p>
        </p:txBody>
      </p:sp>
      <p:pic>
        <p:nvPicPr>
          <p:cNvPr id="1026" name="Picture 2" descr="Ilustracja">
            <a:extLst>
              <a:ext uri="{FF2B5EF4-FFF2-40B4-BE49-F238E27FC236}">
                <a16:creationId xmlns:a16="http://schemas.microsoft.com/office/drawing/2014/main" id="{BAB6F4B4-46D5-7166-A862-1192D3E77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67" y="843344"/>
            <a:ext cx="17145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ustracja">
            <a:extLst>
              <a:ext uri="{FF2B5EF4-FFF2-40B4-BE49-F238E27FC236}">
                <a16:creationId xmlns:a16="http://schemas.microsoft.com/office/drawing/2014/main" id="{CE86C777-3D30-E7FC-0A15-9C0F6A20F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279" y="2516297"/>
            <a:ext cx="12858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0463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e 3">
      <a:dk1>
        <a:sysClr val="windowText" lastClr="000000"/>
      </a:dk1>
      <a:lt1>
        <a:sysClr val="window" lastClr="FFFFFF"/>
      </a:lt1>
      <a:dk2>
        <a:srgbClr val="007481"/>
      </a:dk2>
      <a:lt2>
        <a:srgbClr val="FFFFFF"/>
      </a:lt2>
      <a:accent1>
        <a:srgbClr val="007481"/>
      </a:accent1>
      <a:accent2>
        <a:srgbClr val="C7D42D"/>
      </a:accent2>
      <a:accent3>
        <a:srgbClr val="00B0E1"/>
      </a:accent3>
      <a:accent4>
        <a:srgbClr val="C6C6C6"/>
      </a:accent4>
      <a:accent5>
        <a:srgbClr val="7C7C7C"/>
      </a:accent5>
      <a:accent6>
        <a:srgbClr val="3C3C3C"/>
      </a:accent6>
      <a:hlink>
        <a:srgbClr val="009FE3"/>
      </a:hlink>
      <a:folHlink>
        <a:srgbClr val="BBE4F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62BABBD2697940AC1DAF92327D3420" ma:contentTypeVersion="1" ma:contentTypeDescription="Utwórz nowy dokument." ma:contentTypeScope="" ma:versionID="b758795591d9adbbd5813f01d912e2c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5655aa40fd62c26d3cd695d3e5ffb0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owana data rozpoczęcia" ma:internalName="PublishingStartDate">
      <xsd:simpleType>
        <xsd:restriction base="dms:Unknown"/>
      </xsd:simpleType>
    </xsd:element>
    <xsd:element name="PublishingExpirationDate" ma:index="9" nillable="true" ma:displayName="Planowana data zakończeni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B6B73C-2CE5-4D1B-B309-C6DBF946FE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338D63-1011-4E21-BA98-B1373A38C4F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88EA0AD-14F4-4232-A3D9-5B11B317B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669</Words>
  <Application>Microsoft Office PowerPoint</Application>
  <PresentationFormat>Pokaz na ekranie (16:9)</PresentationFormat>
  <Paragraphs>103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Open Sans Light</vt:lpstr>
      <vt:lpstr>Open Sans Regular</vt:lpstr>
      <vt:lpstr>Times New Roman</vt:lpstr>
      <vt:lpstr>Motyw pakietu Office</vt:lpstr>
      <vt:lpstr>Prezentacja programu PowerPoint</vt:lpstr>
      <vt:lpstr>Wzrost i rozwój gospodarczy</vt:lpstr>
      <vt:lpstr>Wzrost gospodarczy i konwergencja od 1800 r.</vt:lpstr>
      <vt:lpstr>W bardzo długiej perspektywie czasowej produkt rośnie szybciej niż wykładniczo</vt:lpstr>
      <vt:lpstr>Pięć er rozwoju cywilizacji</vt:lpstr>
      <vt:lpstr>Tempo rozwoju globalnej cywilizacji jest rosnące</vt:lpstr>
      <vt:lpstr>Czy wzrost gospodarczy się kiedyś zatrzyma?</vt:lpstr>
      <vt:lpstr>Źródła wzrostu gospodarczego</vt:lpstr>
      <vt:lpstr>Przychody względem skali</vt:lpstr>
      <vt:lpstr>Postęp technologiczny</vt:lpstr>
      <vt:lpstr>Automatyzacja pracy</vt:lpstr>
      <vt:lpstr>Prezentacja programu PowerPoint</vt:lpstr>
      <vt:lpstr>Początki rewolucji przemysłowej</vt:lpstr>
      <vt:lpstr>Początki rewolucji cyfrowej</vt:lpstr>
      <vt:lpstr>Rozkład dochodów na świecie</vt:lpstr>
      <vt:lpstr>Sztuczna inteligencja: GPT jest GPT </vt:lpstr>
      <vt:lpstr>Perspektywy wzrostu w przyszłości (1)</vt:lpstr>
      <vt:lpstr>Perspektywy wzrostu w przyszłości (2)</vt:lpstr>
      <vt:lpstr>Czy TAI/AGI przejmie kontrolę?  I czy będzie przyjazna ludzkości?</vt:lpstr>
      <vt:lpstr>Bezwstydna autoreklama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ogólna – przykład w języku polskim</dc:title>
  <dc:creator>kotbury</dc:creator>
  <cp:lastModifiedBy>Jakub Growiec</cp:lastModifiedBy>
  <cp:revision>69</cp:revision>
  <dcterms:created xsi:type="dcterms:W3CDTF">2019-01-31T15:24:43Z</dcterms:created>
  <dcterms:modified xsi:type="dcterms:W3CDTF">2025-02-28T14:49:10Z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0x010100C362BABBD2697940AC1DAF92327D3420</vt:lpwstr>
  </property>
</Properties>
</file>